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4"/>
  </p:notesMasterIdLst>
  <p:handoutMasterIdLst>
    <p:handoutMasterId r:id="rId15"/>
  </p:handoutMasterIdLst>
  <p:sldIdLst>
    <p:sldId id="298" r:id="rId2"/>
    <p:sldId id="256" r:id="rId3"/>
    <p:sldId id="258" r:id="rId4"/>
    <p:sldId id="259" r:id="rId5"/>
    <p:sldId id="260" r:id="rId6"/>
    <p:sldId id="262" r:id="rId7"/>
    <p:sldId id="263" r:id="rId8"/>
    <p:sldId id="296" r:id="rId9"/>
    <p:sldId id="295" r:id="rId10"/>
    <p:sldId id="264" r:id="rId11"/>
    <p:sldId id="297" r:id="rId12"/>
    <p:sldId id="278" r:id="rId13"/>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Inter-Regular" panose="020B0502030000000004" pitchFamily="34" charset="0"/>
      <p:regular r:id="rId20"/>
      <p:bold r:id="rId21"/>
    </p:embeddedFont>
    <p:embeddedFont>
      <p:font typeface="Poppins" pitchFamily="2"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B8CE54-D7E4-4D6C-B30F-6A91B47CCFBE}">
  <a:tblStyle styleId="{E4B8CE54-D7E4-4D6C-B30F-6A91B47CCF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A51BF6-B60F-430B-B708-1F52C015F5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5"/>
    <p:restoredTop sz="96327"/>
  </p:normalViewPr>
  <p:slideViewPr>
    <p:cSldViewPr snapToGrid="0" snapToObjects="1">
      <p:cViewPr varScale="1">
        <p:scale>
          <a:sx n="164" d="100"/>
          <a:sy n="164" d="100"/>
        </p:scale>
        <p:origin x="6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C9935E-95C5-4C9D-ABC6-6136CAD55BB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CC463BE-63DA-4406-B0E7-88F2483838B6}">
      <dgm:prSet/>
      <dgm:spPr/>
      <dgm:t>
        <a:bodyPr/>
        <a:lstStyle/>
        <a:p>
          <a:r>
            <a:rPr lang="en-US" b="0" i="0"/>
            <a:t>Any questions?</a:t>
          </a:r>
          <a:endParaRPr lang="en-US"/>
        </a:p>
      </dgm:t>
    </dgm:pt>
    <dgm:pt modelId="{51A8B9BA-C496-4B35-B173-A0DC2B49988E}" type="parTrans" cxnId="{1C23559F-D3E5-4AA4-A677-F070F7BB9BB8}">
      <dgm:prSet/>
      <dgm:spPr/>
      <dgm:t>
        <a:bodyPr/>
        <a:lstStyle/>
        <a:p>
          <a:endParaRPr lang="en-US"/>
        </a:p>
      </dgm:t>
    </dgm:pt>
    <dgm:pt modelId="{DD1C7709-9220-4983-BE70-0A625CE1943C}" type="sibTrans" cxnId="{1C23559F-D3E5-4AA4-A677-F070F7BB9BB8}">
      <dgm:prSet/>
      <dgm:spPr/>
      <dgm:t>
        <a:bodyPr/>
        <a:lstStyle/>
        <a:p>
          <a:endParaRPr lang="en-US"/>
        </a:p>
      </dgm:t>
    </dgm:pt>
    <dgm:pt modelId="{5A028957-44E3-4290-8718-0E68139273B5}">
      <dgm:prSet/>
      <dgm:spPr/>
      <dgm:t>
        <a:bodyPr/>
        <a:lstStyle/>
        <a:p>
          <a:r>
            <a:rPr lang="en-US" b="0" i="0"/>
            <a:t>You can find me at</a:t>
          </a:r>
          <a:endParaRPr lang="en-US"/>
        </a:p>
      </dgm:t>
    </dgm:pt>
    <dgm:pt modelId="{D4B16EAC-0DFC-4C60-8523-CF7060AA79DE}" type="parTrans" cxnId="{C5356F82-27E3-4B39-A285-4311556F3350}">
      <dgm:prSet/>
      <dgm:spPr/>
      <dgm:t>
        <a:bodyPr/>
        <a:lstStyle/>
        <a:p>
          <a:endParaRPr lang="en-US"/>
        </a:p>
      </dgm:t>
    </dgm:pt>
    <dgm:pt modelId="{71E97618-2FF8-46AB-993A-BCECF77A74E0}" type="sibTrans" cxnId="{C5356F82-27E3-4B39-A285-4311556F3350}">
      <dgm:prSet/>
      <dgm:spPr/>
      <dgm:t>
        <a:bodyPr/>
        <a:lstStyle/>
        <a:p>
          <a:endParaRPr lang="en-US"/>
        </a:p>
      </dgm:t>
    </dgm:pt>
    <dgm:pt modelId="{60D89C93-6B51-4A62-92C0-5735B458B53A}">
      <dgm:prSet/>
      <dgm:spPr/>
      <dgm:t>
        <a:bodyPr/>
        <a:lstStyle/>
        <a:p>
          <a:r>
            <a:rPr lang="en-US" b="0" i="0" dirty="0"/>
            <a:t>sj565@</a:t>
          </a:r>
          <a:r>
            <a:rPr lang="en-GB" b="0" i="0" dirty="0"/>
            <a:t>e</a:t>
          </a:r>
          <a:r>
            <a:rPr lang="en-US" b="0" i="0" dirty="0" err="1"/>
            <a:t>xeter.ac.uk</a:t>
          </a:r>
          <a:endParaRPr lang="en-US" dirty="0"/>
        </a:p>
      </dgm:t>
    </dgm:pt>
    <dgm:pt modelId="{9418065E-4437-436A-B712-2C6BA0BB8728}" type="parTrans" cxnId="{F501F5F7-8BFD-4368-9AFB-9C271C39858F}">
      <dgm:prSet/>
      <dgm:spPr/>
      <dgm:t>
        <a:bodyPr/>
        <a:lstStyle/>
        <a:p>
          <a:endParaRPr lang="en-US"/>
        </a:p>
      </dgm:t>
    </dgm:pt>
    <dgm:pt modelId="{111368EC-2A88-4395-AA37-12B8F75F1CA9}" type="sibTrans" cxnId="{F501F5F7-8BFD-4368-9AFB-9C271C39858F}">
      <dgm:prSet/>
      <dgm:spPr/>
      <dgm:t>
        <a:bodyPr/>
        <a:lstStyle/>
        <a:p>
          <a:endParaRPr lang="en-US"/>
        </a:p>
      </dgm:t>
    </dgm:pt>
    <dgm:pt modelId="{45275661-8376-4B4F-BC03-7469FC201CE3}" type="pres">
      <dgm:prSet presAssocID="{1EC9935E-95C5-4C9D-ABC6-6136CAD55BB6}" presName="linear" presStyleCnt="0">
        <dgm:presLayoutVars>
          <dgm:dir/>
          <dgm:animLvl val="lvl"/>
          <dgm:resizeHandles val="exact"/>
        </dgm:presLayoutVars>
      </dgm:prSet>
      <dgm:spPr/>
    </dgm:pt>
    <dgm:pt modelId="{FB96897A-E850-7042-8751-4B0C7670918A}" type="pres">
      <dgm:prSet presAssocID="{ECC463BE-63DA-4406-B0E7-88F2483838B6}" presName="parentLin" presStyleCnt="0"/>
      <dgm:spPr/>
    </dgm:pt>
    <dgm:pt modelId="{78AE993F-A06E-E342-9032-8E44418B3BC8}" type="pres">
      <dgm:prSet presAssocID="{ECC463BE-63DA-4406-B0E7-88F2483838B6}" presName="parentLeftMargin" presStyleLbl="node1" presStyleIdx="0" presStyleCnt="2"/>
      <dgm:spPr/>
    </dgm:pt>
    <dgm:pt modelId="{3FC6D9CF-C43B-F248-A713-4D00BFE2E3EF}" type="pres">
      <dgm:prSet presAssocID="{ECC463BE-63DA-4406-B0E7-88F2483838B6}" presName="parentText" presStyleLbl="node1" presStyleIdx="0" presStyleCnt="2">
        <dgm:presLayoutVars>
          <dgm:chMax val="0"/>
          <dgm:bulletEnabled val="1"/>
        </dgm:presLayoutVars>
      </dgm:prSet>
      <dgm:spPr/>
    </dgm:pt>
    <dgm:pt modelId="{6550E4F2-0E38-FC49-8925-D12087DF7A7E}" type="pres">
      <dgm:prSet presAssocID="{ECC463BE-63DA-4406-B0E7-88F2483838B6}" presName="negativeSpace" presStyleCnt="0"/>
      <dgm:spPr/>
    </dgm:pt>
    <dgm:pt modelId="{70E120BC-BC38-EF42-9237-F4EDC4C478A8}" type="pres">
      <dgm:prSet presAssocID="{ECC463BE-63DA-4406-B0E7-88F2483838B6}" presName="childText" presStyleLbl="conFgAcc1" presStyleIdx="0" presStyleCnt="2">
        <dgm:presLayoutVars>
          <dgm:bulletEnabled val="1"/>
        </dgm:presLayoutVars>
      </dgm:prSet>
      <dgm:spPr/>
    </dgm:pt>
    <dgm:pt modelId="{72B486BE-F2A4-5043-9C55-E0D778633542}" type="pres">
      <dgm:prSet presAssocID="{DD1C7709-9220-4983-BE70-0A625CE1943C}" presName="spaceBetweenRectangles" presStyleCnt="0"/>
      <dgm:spPr/>
    </dgm:pt>
    <dgm:pt modelId="{4B34AF15-9CE2-0D48-B09E-9F74D6C14D2E}" type="pres">
      <dgm:prSet presAssocID="{5A028957-44E3-4290-8718-0E68139273B5}" presName="parentLin" presStyleCnt="0"/>
      <dgm:spPr/>
    </dgm:pt>
    <dgm:pt modelId="{36624804-C904-4348-BAF5-A99986F4E1F9}" type="pres">
      <dgm:prSet presAssocID="{5A028957-44E3-4290-8718-0E68139273B5}" presName="parentLeftMargin" presStyleLbl="node1" presStyleIdx="0" presStyleCnt="2"/>
      <dgm:spPr/>
    </dgm:pt>
    <dgm:pt modelId="{A3E61F36-0730-B147-B251-1E784FE68137}" type="pres">
      <dgm:prSet presAssocID="{5A028957-44E3-4290-8718-0E68139273B5}" presName="parentText" presStyleLbl="node1" presStyleIdx="1" presStyleCnt="2">
        <dgm:presLayoutVars>
          <dgm:chMax val="0"/>
          <dgm:bulletEnabled val="1"/>
        </dgm:presLayoutVars>
      </dgm:prSet>
      <dgm:spPr/>
    </dgm:pt>
    <dgm:pt modelId="{002EEDC5-AD1C-D242-85F6-645ED9F79AD9}" type="pres">
      <dgm:prSet presAssocID="{5A028957-44E3-4290-8718-0E68139273B5}" presName="negativeSpace" presStyleCnt="0"/>
      <dgm:spPr/>
    </dgm:pt>
    <dgm:pt modelId="{0331F8F0-055D-3C40-95E3-B26BEA345238}" type="pres">
      <dgm:prSet presAssocID="{5A028957-44E3-4290-8718-0E68139273B5}" presName="childText" presStyleLbl="conFgAcc1" presStyleIdx="1" presStyleCnt="2">
        <dgm:presLayoutVars>
          <dgm:bulletEnabled val="1"/>
        </dgm:presLayoutVars>
      </dgm:prSet>
      <dgm:spPr/>
    </dgm:pt>
  </dgm:ptLst>
  <dgm:cxnLst>
    <dgm:cxn modelId="{95731307-52B6-4244-B7C7-8F19D63EFCB8}" type="presOf" srcId="{60D89C93-6B51-4A62-92C0-5735B458B53A}" destId="{0331F8F0-055D-3C40-95E3-B26BEA345238}" srcOrd="0" destOrd="0" presId="urn:microsoft.com/office/officeart/2005/8/layout/list1"/>
    <dgm:cxn modelId="{C51D8315-CDFF-8C47-B797-2AD3EEBF36A2}" type="presOf" srcId="{ECC463BE-63DA-4406-B0E7-88F2483838B6}" destId="{3FC6D9CF-C43B-F248-A713-4D00BFE2E3EF}" srcOrd="1" destOrd="0" presId="urn:microsoft.com/office/officeart/2005/8/layout/list1"/>
    <dgm:cxn modelId="{C5DFF451-04D3-B14C-9B7C-7E6E19AF3AA4}" type="presOf" srcId="{1EC9935E-95C5-4C9D-ABC6-6136CAD55BB6}" destId="{45275661-8376-4B4F-BC03-7469FC201CE3}" srcOrd="0" destOrd="0" presId="urn:microsoft.com/office/officeart/2005/8/layout/list1"/>
    <dgm:cxn modelId="{F3BE4E6D-BA3F-5C45-81DB-22B517D2DC2A}" type="presOf" srcId="{ECC463BE-63DA-4406-B0E7-88F2483838B6}" destId="{78AE993F-A06E-E342-9032-8E44418B3BC8}" srcOrd="0" destOrd="0" presId="urn:microsoft.com/office/officeart/2005/8/layout/list1"/>
    <dgm:cxn modelId="{C5356F82-27E3-4B39-A285-4311556F3350}" srcId="{1EC9935E-95C5-4C9D-ABC6-6136CAD55BB6}" destId="{5A028957-44E3-4290-8718-0E68139273B5}" srcOrd="1" destOrd="0" parTransId="{D4B16EAC-0DFC-4C60-8523-CF7060AA79DE}" sibTransId="{71E97618-2FF8-46AB-993A-BCECF77A74E0}"/>
    <dgm:cxn modelId="{1C23559F-D3E5-4AA4-A677-F070F7BB9BB8}" srcId="{1EC9935E-95C5-4C9D-ABC6-6136CAD55BB6}" destId="{ECC463BE-63DA-4406-B0E7-88F2483838B6}" srcOrd="0" destOrd="0" parTransId="{51A8B9BA-C496-4B35-B173-A0DC2B49988E}" sibTransId="{DD1C7709-9220-4983-BE70-0A625CE1943C}"/>
    <dgm:cxn modelId="{FDFE9BB0-DF63-2C45-89FB-65147FD98AB1}" type="presOf" srcId="{5A028957-44E3-4290-8718-0E68139273B5}" destId="{A3E61F36-0730-B147-B251-1E784FE68137}" srcOrd="1" destOrd="0" presId="urn:microsoft.com/office/officeart/2005/8/layout/list1"/>
    <dgm:cxn modelId="{FD2B13BD-872D-8740-BCDF-520E64C4E04B}" type="presOf" srcId="{5A028957-44E3-4290-8718-0E68139273B5}" destId="{36624804-C904-4348-BAF5-A99986F4E1F9}" srcOrd="0" destOrd="0" presId="urn:microsoft.com/office/officeart/2005/8/layout/list1"/>
    <dgm:cxn modelId="{F501F5F7-8BFD-4368-9AFB-9C271C39858F}" srcId="{5A028957-44E3-4290-8718-0E68139273B5}" destId="{60D89C93-6B51-4A62-92C0-5735B458B53A}" srcOrd="0" destOrd="0" parTransId="{9418065E-4437-436A-B712-2C6BA0BB8728}" sibTransId="{111368EC-2A88-4395-AA37-12B8F75F1CA9}"/>
    <dgm:cxn modelId="{2EBCCE4B-1417-0A4F-8DDE-400808DB7F71}" type="presParOf" srcId="{45275661-8376-4B4F-BC03-7469FC201CE3}" destId="{FB96897A-E850-7042-8751-4B0C7670918A}" srcOrd="0" destOrd="0" presId="urn:microsoft.com/office/officeart/2005/8/layout/list1"/>
    <dgm:cxn modelId="{177E8607-DE66-6644-8ACA-B8069C763590}" type="presParOf" srcId="{FB96897A-E850-7042-8751-4B0C7670918A}" destId="{78AE993F-A06E-E342-9032-8E44418B3BC8}" srcOrd="0" destOrd="0" presId="urn:microsoft.com/office/officeart/2005/8/layout/list1"/>
    <dgm:cxn modelId="{865F0398-B4C4-BA41-B340-228D66CA2324}" type="presParOf" srcId="{FB96897A-E850-7042-8751-4B0C7670918A}" destId="{3FC6D9CF-C43B-F248-A713-4D00BFE2E3EF}" srcOrd="1" destOrd="0" presId="urn:microsoft.com/office/officeart/2005/8/layout/list1"/>
    <dgm:cxn modelId="{2A36FC49-3459-E34B-B725-B3E047CD6552}" type="presParOf" srcId="{45275661-8376-4B4F-BC03-7469FC201CE3}" destId="{6550E4F2-0E38-FC49-8925-D12087DF7A7E}" srcOrd="1" destOrd="0" presId="urn:microsoft.com/office/officeart/2005/8/layout/list1"/>
    <dgm:cxn modelId="{B75BC4E7-D3C7-EA4C-81B6-9B5A3983E00F}" type="presParOf" srcId="{45275661-8376-4B4F-BC03-7469FC201CE3}" destId="{70E120BC-BC38-EF42-9237-F4EDC4C478A8}" srcOrd="2" destOrd="0" presId="urn:microsoft.com/office/officeart/2005/8/layout/list1"/>
    <dgm:cxn modelId="{1D281258-CDC7-9047-9577-2E85732EB2C4}" type="presParOf" srcId="{45275661-8376-4B4F-BC03-7469FC201CE3}" destId="{72B486BE-F2A4-5043-9C55-E0D778633542}" srcOrd="3" destOrd="0" presId="urn:microsoft.com/office/officeart/2005/8/layout/list1"/>
    <dgm:cxn modelId="{111999EA-84D2-0D47-9F8E-5FB839A201C1}" type="presParOf" srcId="{45275661-8376-4B4F-BC03-7469FC201CE3}" destId="{4B34AF15-9CE2-0D48-B09E-9F74D6C14D2E}" srcOrd="4" destOrd="0" presId="urn:microsoft.com/office/officeart/2005/8/layout/list1"/>
    <dgm:cxn modelId="{6F17832A-86C8-9B43-A913-0E7AF046AB23}" type="presParOf" srcId="{4B34AF15-9CE2-0D48-B09E-9F74D6C14D2E}" destId="{36624804-C904-4348-BAF5-A99986F4E1F9}" srcOrd="0" destOrd="0" presId="urn:microsoft.com/office/officeart/2005/8/layout/list1"/>
    <dgm:cxn modelId="{7DB67CFD-A614-934F-851D-46E7E52F8266}" type="presParOf" srcId="{4B34AF15-9CE2-0D48-B09E-9F74D6C14D2E}" destId="{A3E61F36-0730-B147-B251-1E784FE68137}" srcOrd="1" destOrd="0" presId="urn:microsoft.com/office/officeart/2005/8/layout/list1"/>
    <dgm:cxn modelId="{7BADBD5B-3B83-FD41-805E-6BC038C49D27}" type="presParOf" srcId="{45275661-8376-4B4F-BC03-7469FC201CE3}" destId="{002EEDC5-AD1C-D242-85F6-645ED9F79AD9}" srcOrd="5" destOrd="0" presId="urn:microsoft.com/office/officeart/2005/8/layout/list1"/>
    <dgm:cxn modelId="{F5BB4C52-E60E-5747-A0A0-EF191F857882}" type="presParOf" srcId="{45275661-8376-4B4F-BC03-7469FC201CE3}" destId="{0331F8F0-055D-3C40-95E3-B26BEA345238}" srcOrd="6"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120BC-BC38-EF42-9237-F4EDC4C478A8}">
      <dsp:nvSpPr>
        <dsp:cNvPr id="0" name=""/>
        <dsp:cNvSpPr/>
      </dsp:nvSpPr>
      <dsp:spPr>
        <a:xfrm>
          <a:off x="0" y="333056"/>
          <a:ext cx="58896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C6D9CF-C43B-F248-A713-4D00BFE2E3EF}">
      <dsp:nvSpPr>
        <dsp:cNvPr id="0" name=""/>
        <dsp:cNvSpPr/>
      </dsp:nvSpPr>
      <dsp:spPr>
        <a:xfrm>
          <a:off x="294480" y="23096"/>
          <a:ext cx="412272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29" tIns="0" rIns="155829" bIns="0" numCol="1" spcCol="1270" anchor="ctr" anchorCtr="0">
          <a:noAutofit/>
        </a:bodyPr>
        <a:lstStyle/>
        <a:p>
          <a:pPr marL="0" lvl="0" indent="0" algn="l" defTabSz="933450">
            <a:lnSpc>
              <a:spcPct val="90000"/>
            </a:lnSpc>
            <a:spcBef>
              <a:spcPct val="0"/>
            </a:spcBef>
            <a:spcAft>
              <a:spcPct val="35000"/>
            </a:spcAft>
            <a:buNone/>
          </a:pPr>
          <a:r>
            <a:rPr lang="en-US" sz="2100" b="0" i="0" kern="1200"/>
            <a:t>Any questions?</a:t>
          </a:r>
          <a:endParaRPr lang="en-US" sz="2100" kern="1200"/>
        </a:p>
      </dsp:txBody>
      <dsp:txXfrm>
        <a:off x="324742" y="53358"/>
        <a:ext cx="4062196" cy="559396"/>
      </dsp:txXfrm>
    </dsp:sp>
    <dsp:sp modelId="{0331F8F0-055D-3C40-95E3-B26BEA345238}">
      <dsp:nvSpPr>
        <dsp:cNvPr id="0" name=""/>
        <dsp:cNvSpPr/>
      </dsp:nvSpPr>
      <dsp:spPr>
        <a:xfrm>
          <a:off x="0" y="1285616"/>
          <a:ext cx="5889600" cy="87648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098" tIns="437388" rIns="457098" bIns="149352"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a:t>sj565@</a:t>
          </a:r>
          <a:r>
            <a:rPr lang="en-GB" sz="2100" b="0" i="0" kern="1200" dirty="0"/>
            <a:t>e</a:t>
          </a:r>
          <a:r>
            <a:rPr lang="en-US" sz="2100" b="0" i="0" kern="1200" dirty="0" err="1"/>
            <a:t>xeter.ac.uk</a:t>
          </a:r>
          <a:endParaRPr lang="en-US" sz="2100" kern="1200" dirty="0"/>
        </a:p>
      </dsp:txBody>
      <dsp:txXfrm>
        <a:off x="0" y="1285616"/>
        <a:ext cx="5889600" cy="876487"/>
      </dsp:txXfrm>
    </dsp:sp>
    <dsp:sp modelId="{A3E61F36-0730-B147-B251-1E784FE68137}">
      <dsp:nvSpPr>
        <dsp:cNvPr id="0" name=""/>
        <dsp:cNvSpPr/>
      </dsp:nvSpPr>
      <dsp:spPr>
        <a:xfrm>
          <a:off x="294480" y="975656"/>
          <a:ext cx="412272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29" tIns="0" rIns="155829" bIns="0" numCol="1" spcCol="1270" anchor="ctr" anchorCtr="0">
          <a:noAutofit/>
        </a:bodyPr>
        <a:lstStyle/>
        <a:p>
          <a:pPr marL="0" lvl="0" indent="0" algn="l" defTabSz="933450">
            <a:lnSpc>
              <a:spcPct val="90000"/>
            </a:lnSpc>
            <a:spcBef>
              <a:spcPct val="0"/>
            </a:spcBef>
            <a:spcAft>
              <a:spcPct val="35000"/>
            </a:spcAft>
            <a:buNone/>
          </a:pPr>
          <a:r>
            <a:rPr lang="en-US" sz="2100" b="0" i="0" kern="1200"/>
            <a:t>You can find me at</a:t>
          </a:r>
          <a:endParaRPr lang="en-US" sz="2100" kern="1200"/>
        </a:p>
      </dsp:txBody>
      <dsp:txXfrm>
        <a:off x="324742" y="1005918"/>
        <a:ext cx="406219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2189CD-8A35-61DF-C01C-735F13513D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720027410</a:t>
            </a:r>
          </a:p>
        </p:txBody>
      </p:sp>
      <p:sp>
        <p:nvSpPr>
          <p:cNvPr id="3" name="Date Placeholder 2">
            <a:extLst>
              <a:ext uri="{FF2B5EF4-FFF2-40B4-BE49-F238E27FC236}">
                <a16:creationId xmlns:a16="http://schemas.microsoft.com/office/drawing/2014/main" id="{3528DA08-79FD-FD3C-0C02-46F6F26662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739095-1BCD-FC4B-8882-BFD163C6A979}" type="datetimeFigureOut">
              <a:rPr lang="en-US" smtClean="0"/>
              <a:t>6/30/22</a:t>
            </a:fld>
            <a:endParaRPr lang="en-US"/>
          </a:p>
        </p:txBody>
      </p:sp>
      <p:sp>
        <p:nvSpPr>
          <p:cNvPr id="4" name="Footer Placeholder 3">
            <a:extLst>
              <a:ext uri="{FF2B5EF4-FFF2-40B4-BE49-F238E27FC236}">
                <a16:creationId xmlns:a16="http://schemas.microsoft.com/office/drawing/2014/main" id="{619F28C0-3B30-F9FB-31A6-EC56219CCA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720027410</a:t>
            </a:r>
          </a:p>
        </p:txBody>
      </p:sp>
      <p:sp>
        <p:nvSpPr>
          <p:cNvPr id="5" name="Slide Number Placeholder 4">
            <a:extLst>
              <a:ext uri="{FF2B5EF4-FFF2-40B4-BE49-F238E27FC236}">
                <a16:creationId xmlns:a16="http://schemas.microsoft.com/office/drawing/2014/main" id="{6CA92028-53F8-F678-0FE0-9F0BCB472E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FC448C-DCAA-474C-ADC3-006C4E03A22C}" type="slidenum">
              <a:rPr lang="en-US" smtClean="0"/>
              <a:t>‹#›</a:t>
            </a:fld>
            <a:endParaRPr lang="en-US"/>
          </a:p>
        </p:txBody>
      </p:sp>
    </p:spTree>
    <p:extLst>
      <p:ext uri="{BB962C8B-B14F-4D97-AF65-F5344CB8AC3E}">
        <p14:creationId xmlns:p14="http://schemas.microsoft.com/office/powerpoint/2010/main" val="275798090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target.com/whatis/definition/social-coding" TargetMode="External"/><Relationship Id="rId7" Type="http://schemas.openxmlformats.org/officeDocument/2006/relationships/hyperlink" Target="https://www.techtarget.com/searchcio/definition/IT-innova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techtarget.com/whatis/definition/collaboration" TargetMode="External"/><Relationship Id="rId5" Type="http://schemas.openxmlformats.org/officeDocument/2006/relationships/hyperlink" Target="https://searchsqlserver.techtarget.com/definition/C" TargetMode="External"/><Relationship Id="rId4" Type="http://schemas.openxmlformats.org/officeDocument/2006/relationships/hyperlink" Target="https://www.techtarget.com/searchsecurity/definition/hacke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conomicgraph.linkedin.com/resources/linkedin-workforce-report-august-201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loitte.wsj.com/cio/2015/09/10/compliance-analytics-combat-fraud-abus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everyone for joining the presentation, in this presentation we will be discussing about my organization and the way how Data Community works in my organization.</a:t>
            </a:r>
            <a:endParaRPr dirty="0"/>
          </a:p>
        </p:txBody>
      </p:sp>
    </p:spTree>
    <p:extLst>
      <p:ext uri="{BB962C8B-B14F-4D97-AF65-F5344CB8AC3E}">
        <p14:creationId xmlns:p14="http://schemas.microsoft.com/office/powerpoint/2010/main" val="333890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At this stage, it is crucial to use sufficient amount of time to establish a clear and concise definition of how you will define talent within your business. Do not underestimate the influence of how you define things. </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It will greatly influence your Talent Management Program.  If your talent definition is clear and simple it will help your organisation to be better able and find it easier to identify talents. </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They will also understand what Talent Management is all about. If you have too narrow a definition of talent then only a selected few will be seen as talents and developed accordingly. If it is too broad it will have little or no practical effect.</a:t>
            </a:r>
            <a:br>
              <a:rPr lang="en-GB" sz="1100" b="0" i="0" u="none" strike="noStrike" cap="none" dirty="0">
                <a:solidFill>
                  <a:srgbClr val="000000"/>
                </a:solidFill>
                <a:effectLst/>
                <a:latin typeface="Arial"/>
                <a:ea typeface="Arial"/>
                <a:cs typeface="Arial"/>
                <a:sym typeface="Arial"/>
              </a:rPr>
            </a:br>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Some companies consider talent as something that all employees have. This very broad understanding of talent goes well in hand with a common definition of talent: “A natural ability to excel at a duty or action”. </a:t>
            </a:r>
            <a:br>
              <a:rPr lang="en-GB" sz="1100" b="0" i="0" u="none" strike="noStrike" cap="none" dirty="0">
                <a:solidFill>
                  <a:srgbClr val="000000"/>
                </a:solidFill>
                <a:effectLst/>
                <a:latin typeface="Arial"/>
                <a:ea typeface="Arial"/>
                <a:cs typeface="Arial"/>
                <a:sym typeface="Arial"/>
              </a:rPr>
            </a:br>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Another perspective on talent, seen in a business context, is that in your company there are a group of employees that have a specific talent that your company can potentially benefit from. This group is often called High Potentials (</a:t>
            </a:r>
            <a:r>
              <a:rPr lang="en-GB" sz="1100" b="0" i="0" u="none" strike="noStrike" cap="none" dirty="0" err="1">
                <a:solidFill>
                  <a:srgbClr val="000000"/>
                </a:solidFill>
                <a:effectLst/>
                <a:latin typeface="Arial"/>
                <a:ea typeface="Arial"/>
                <a:cs typeface="Arial"/>
                <a:sym typeface="Arial"/>
              </a:rPr>
              <a:t>HiPo’s</a:t>
            </a:r>
            <a:r>
              <a:rPr lang="en-GB" sz="1100" b="0" i="0" u="none" strike="noStrike" cap="none" dirty="0">
                <a:solidFill>
                  <a:srgbClr val="000000"/>
                </a:solidFill>
                <a:effectLst/>
                <a:latin typeface="Arial"/>
                <a:ea typeface="Arial"/>
                <a:cs typeface="Arial"/>
                <a:sym typeface="Arial"/>
              </a:rPr>
              <a:t>). CEB (formerly Corporate Executive Board) has defined talent / </a:t>
            </a:r>
            <a:r>
              <a:rPr lang="en-GB" sz="1100" b="0" i="0" u="none" strike="noStrike" cap="none" dirty="0" err="1">
                <a:solidFill>
                  <a:srgbClr val="000000"/>
                </a:solidFill>
                <a:effectLst/>
                <a:latin typeface="Arial"/>
                <a:ea typeface="Arial"/>
                <a:cs typeface="Arial"/>
                <a:sym typeface="Arial"/>
              </a:rPr>
              <a:t>HiPo’s</a:t>
            </a:r>
            <a:r>
              <a:rPr lang="en-GB" sz="1100" b="0" i="0" u="none" strike="noStrike" cap="none" dirty="0">
                <a:solidFill>
                  <a:srgbClr val="000000"/>
                </a:solidFill>
                <a:effectLst/>
                <a:latin typeface="Arial"/>
                <a:ea typeface="Arial"/>
                <a:cs typeface="Arial"/>
                <a:sym typeface="Arial"/>
              </a:rPr>
              <a:t> as seen below:</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The staffing Model we hire based on the project where we decide we need to go with FTE’s or 3</a:t>
            </a:r>
            <a:r>
              <a:rPr lang="en-GB" sz="1100" b="0" i="0" u="none" strike="noStrike" cap="none" baseline="30000" dirty="0">
                <a:solidFill>
                  <a:srgbClr val="000000"/>
                </a:solidFill>
                <a:effectLst/>
                <a:latin typeface="Arial"/>
                <a:ea typeface="Arial"/>
                <a:cs typeface="Arial"/>
                <a:sym typeface="Arial"/>
              </a:rPr>
              <a:t>rd</a:t>
            </a:r>
            <a:r>
              <a:rPr lang="en-GB" sz="1100" b="0" i="0" u="none" strike="noStrike" cap="none" dirty="0">
                <a:solidFill>
                  <a:srgbClr val="000000"/>
                </a:solidFill>
                <a:effectLst/>
                <a:latin typeface="Arial"/>
                <a:ea typeface="Arial"/>
                <a:cs typeface="Arial"/>
                <a:sym typeface="Arial"/>
              </a:rPr>
              <a:t> Party Contractors.</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For every product there will be a Delivery Manager who is the owner of the product who need to take care of entire life cycle of the product.</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Data Science Lead will be leading the project and developing the technical stuff.</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There are multiple career paths our organization provides, even a person can switch to cross technologies if he is interested.</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A hackathon, also known as a codefest, is a </a:t>
            </a:r>
            <a:r>
              <a:rPr lang="en-GB" sz="1100" b="0" i="0" u="sng" strike="noStrike" cap="none" dirty="0">
                <a:solidFill>
                  <a:srgbClr val="000000"/>
                </a:solidFill>
                <a:effectLst/>
                <a:latin typeface="Arial"/>
                <a:ea typeface="Arial"/>
                <a:cs typeface="Arial"/>
                <a:sym typeface="Arial"/>
                <a:hlinkClick r:id="rId3"/>
              </a:rPr>
              <a:t>social coding</a:t>
            </a:r>
            <a:r>
              <a:rPr lang="en-GB" sz="1100" b="0" i="0" u="none" strike="noStrike" cap="none" dirty="0">
                <a:solidFill>
                  <a:srgbClr val="000000"/>
                </a:solidFill>
                <a:effectLst/>
                <a:latin typeface="Arial"/>
                <a:ea typeface="Arial"/>
                <a:cs typeface="Arial"/>
                <a:sym typeface="Arial"/>
              </a:rPr>
              <a:t> event that brings computer programmers and other interested people together to improve upon or build a new software program.</a:t>
            </a:r>
          </a:p>
          <a:p>
            <a:r>
              <a:rPr lang="en-GB" sz="1100" b="0" i="0" u="none" strike="noStrike" cap="none" dirty="0">
                <a:solidFill>
                  <a:srgbClr val="000000"/>
                </a:solidFill>
                <a:effectLst/>
                <a:latin typeface="Arial"/>
                <a:ea typeface="Arial"/>
                <a:cs typeface="Arial"/>
                <a:sym typeface="Arial"/>
              </a:rPr>
              <a:t>The word hackathon is a portmanteau of the words </a:t>
            </a:r>
            <a:r>
              <a:rPr lang="en-GB" sz="1100" b="0" i="0" u="sng" strike="noStrike" cap="none" dirty="0">
                <a:solidFill>
                  <a:srgbClr val="000000"/>
                </a:solidFill>
                <a:effectLst/>
                <a:latin typeface="Arial"/>
                <a:ea typeface="Arial"/>
                <a:cs typeface="Arial"/>
                <a:sym typeface="Arial"/>
                <a:hlinkClick r:id="rId4"/>
              </a:rPr>
              <a:t>hacker</a:t>
            </a:r>
            <a:r>
              <a:rPr lang="en-GB" sz="1100" b="0" i="0" u="none" strike="noStrike" cap="none" dirty="0">
                <a:solidFill>
                  <a:srgbClr val="000000"/>
                </a:solidFill>
                <a:effectLst/>
                <a:latin typeface="Arial"/>
                <a:ea typeface="Arial"/>
                <a:cs typeface="Arial"/>
                <a:sym typeface="Arial"/>
              </a:rPr>
              <a:t>, which means clever programmer, and marathon, an event marked by endurance.</a:t>
            </a:r>
          </a:p>
          <a:p>
            <a:pPr marL="0" lvl="0" indent="0" algn="l" rtl="0">
              <a:spcBef>
                <a:spcPts val="0"/>
              </a:spcBef>
              <a:spcAft>
                <a:spcPts val="0"/>
              </a:spcAft>
              <a:buNone/>
            </a:pPr>
            <a:endParaRPr lang="en-US" dirty="0"/>
          </a:p>
          <a:p>
            <a:endParaRPr lang="en-US" sz="1100" b="0" i="0" u="none" strike="noStrike" cap="none" dirty="0">
              <a:solidFill>
                <a:srgbClr val="000000"/>
              </a:solidFill>
              <a:effectLst/>
              <a:latin typeface="Arial"/>
              <a:ea typeface="Arial"/>
              <a:cs typeface="Arial"/>
              <a:sym typeface="Arial"/>
            </a:endParaRPr>
          </a:p>
          <a:p>
            <a:r>
              <a:rPr lang="en-GB" sz="1100" b="1" i="0" u="none" strike="noStrike" cap="none" dirty="0">
                <a:solidFill>
                  <a:srgbClr val="000000"/>
                </a:solidFill>
                <a:effectLst/>
                <a:latin typeface="Arial"/>
                <a:ea typeface="Arial"/>
                <a:cs typeface="Arial"/>
                <a:sym typeface="Arial"/>
              </a:rPr>
              <a:t>Types of hackathons</a:t>
            </a:r>
          </a:p>
          <a:p>
            <a:r>
              <a:rPr lang="en-GB" sz="1100" b="0" i="0" u="none" strike="noStrike" cap="none" dirty="0">
                <a:solidFill>
                  <a:srgbClr val="000000"/>
                </a:solidFill>
                <a:effectLst/>
                <a:latin typeface="Arial"/>
                <a:ea typeface="Arial"/>
                <a:cs typeface="Arial"/>
                <a:sym typeface="Arial"/>
              </a:rPr>
              <a:t>Hackathons vary in objectives and themes. Hackathons organized as a platform for creating applications such as Mobile apps, operating system variations, web and video game upgrading are branded as niche hackathons. Altruistic hackathons are those where participants work to find solutions for problems such as public transport systems, education and disaster response.</a:t>
            </a:r>
          </a:p>
          <a:p>
            <a:r>
              <a:rPr lang="en-GB" sz="1100" b="0" i="0" u="none" strike="noStrike" cap="none" dirty="0">
                <a:solidFill>
                  <a:srgbClr val="000000"/>
                </a:solidFill>
                <a:effectLst/>
                <a:latin typeface="Arial"/>
                <a:ea typeface="Arial"/>
                <a:cs typeface="Arial"/>
                <a:sym typeface="Arial"/>
              </a:rPr>
              <a:t>Corporate hackathons organized by companies like Amazon, Google, and Microsoft are developed to encourage employees to participate in new product development. Language or programming hackathons are dedicated to creating specific programming language or framework applications such as </a:t>
            </a:r>
            <a:r>
              <a:rPr lang="en-GB" sz="1100" b="0" i="0" u="sng" strike="noStrike" cap="none" dirty="0">
                <a:solidFill>
                  <a:srgbClr val="000000"/>
                </a:solidFill>
                <a:effectLst/>
                <a:latin typeface="Arial"/>
                <a:ea typeface="Arial"/>
                <a:cs typeface="Arial"/>
                <a:sym typeface="Arial"/>
                <a:hlinkClick r:id="rId5"/>
              </a:rPr>
              <a:t>C++</a:t>
            </a:r>
            <a:r>
              <a:rPr lang="en-GB" sz="1100" b="0" i="0" u="none" strike="noStrike" cap="none" dirty="0">
                <a:solidFill>
                  <a:srgbClr val="000000"/>
                </a:solidFill>
                <a:effectLst/>
                <a:latin typeface="Arial"/>
                <a:ea typeface="Arial"/>
                <a:cs typeface="Arial"/>
                <a:sym typeface="Arial"/>
              </a:rPr>
              <a:t> or Java, Python, Scala, Go.</a:t>
            </a:r>
          </a:p>
          <a:p>
            <a:endParaRPr lang="en-US" sz="1100" b="0" i="0" u="none" strike="noStrike" cap="none" dirty="0">
              <a:solidFill>
                <a:srgbClr val="000000"/>
              </a:solidFill>
              <a:effectLst/>
              <a:latin typeface="Arial"/>
              <a:ea typeface="Arial"/>
              <a:cs typeface="Arial"/>
              <a:sym typeface="Arial"/>
            </a:endParaRPr>
          </a:p>
          <a:p>
            <a:r>
              <a:rPr lang="en-GB" sz="1100" b="1" i="0" u="none" strike="noStrike" cap="none" dirty="0">
                <a:solidFill>
                  <a:srgbClr val="000000"/>
                </a:solidFill>
                <a:effectLst/>
                <a:latin typeface="Arial"/>
                <a:ea typeface="Arial"/>
                <a:cs typeface="Arial"/>
                <a:sym typeface="Arial"/>
              </a:rPr>
              <a:t>Organizing a hackathon</a:t>
            </a:r>
          </a:p>
          <a:p>
            <a:r>
              <a:rPr lang="en-GB" sz="1100" b="0" i="0" u="none" strike="noStrike" cap="none" dirty="0">
                <a:solidFill>
                  <a:srgbClr val="000000"/>
                </a:solidFill>
                <a:effectLst/>
                <a:latin typeface="Arial"/>
                <a:ea typeface="Arial"/>
                <a:cs typeface="Arial"/>
                <a:sym typeface="Arial"/>
              </a:rPr>
              <a:t>The first step when organizing a hackathon is to determine the goals of the hackathon. Having a clear set of rules for the hackathon is another crucial step. The participants should be aware of the mission, the time allotted and the sources they can refer to when creating their products.</a:t>
            </a:r>
          </a:p>
          <a:p>
            <a:r>
              <a:rPr lang="en-GB" sz="1100" b="0" i="0" u="none" strike="noStrike" cap="none" dirty="0">
                <a:solidFill>
                  <a:srgbClr val="000000"/>
                </a:solidFill>
                <a:effectLst/>
                <a:latin typeface="Arial"/>
                <a:ea typeface="Arial"/>
                <a:cs typeface="Arial"/>
                <a:sym typeface="Arial"/>
              </a:rPr>
              <a:t>It is also important that organizers create a positive, </a:t>
            </a:r>
            <a:r>
              <a:rPr lang="en-GB" sz="1100" b="0" i="0" u="sng" strike="noStrike" cap="none" dirty="0">
                <a:solidFill>
                  <a:srgbClr val="000000"/>
                </a:solidFill>
                <a:effectLst/>
                <a:latin typeface="Arial"/>
                <a:ea typeface="Arial"/>
                <a:cs typeface="Arial"/>
                <a:sym typeface="Arial"/>
                <a:hlinkClick r:id="rId6"/>
              </a:rPr>
              <a:t>collaborative</a:t>
            </a:r>
            <a:r>
              <a:rPr lang="en-GB" sz="1100" b="0" i="0" u="none" strike="noStrike" cap="none" dirty="0">
                <a:solidFill>
                  <a:srgbClr val="000000"/>
                </a:solidFill>
                <a:effectLst/>
                <a:latin typeface="Arial"/>
                <a:ea typeface="Arial"/>
                <a:cs typeface="Arial"/>
                <a:sym typeface="Arial"/>
              </a:rPr>
              <a:t> ambiance at the hackathon venue. The gatherings should encourage informal brainstorming ideas for new products, services and projects.</a:t>
            </a:r>
          </a:p>
          <a:p>
            <a:r>
              <a:rPr lang="en-GB" sz="1100" b="0" i="0" u="none" strike="noStrike" cap="none" dirty="0">
                <a:solidFill>
                  <a:srgbClr val="000000"/>
                </a:solidFill>
                <a:effectLst/>
                <a:latin typeface="Arial"/>
                <a:ea typeface="Arial"/>
                <a:cs typeface="Arial"/>
                <a:sym typeface="Arial"/>
              </a:rPr>
              <a:t>At the end of a hackathon, a panel of judges usually hands out prizes to the winning team or projects.</a:t>
            </a:r>
          </a:p>
          <a:p>
            <a:pPr marL="0" lvl="0" indent="0" algn="l" rtl="0">
              <a:spcBef>
                <a:spcPts val="0"/>
              </a:spcBef>
              <a:spcAft>
                <a:spcPts val="0"/>
              </a:spcAft>
              <a:buNone/>
            </a:pPr>
            <a:endParaRPr lang="en-US" dirty="0"/>
          </a:p>
          <a:p>
            <a:pPr marL="0" lvl="0" indent="0" algn="l" rtl="0">
              <a:spcBef>
                <a:spcPts val="0"/>
              </a:spcBef>
              <a:spcAft>
                <a:spcPts val="0"/>
              </a:spcAft>
              <a:buNone/>
            </a:pPr>
            <a:endParaRPr lang="en-GB" dirty="0"/>
          </a:p>
          <a:p>
            <a:r>
              <a:rPr lang="en-GB" sz="1100" b="1" i="0" u="none" strike="noStrike" cap="none" dirty="0">
                <a:solidFill>
                  <a:srgbClr val="000000"/>
                </a:solidFill>
                <a:effectLst/>
                <a:latin typeface="Arial"/>
                <a:ea typeface="Arial"/>
                <a:cs typeface="Arial"/>
                <a:sym typeface="Arial"/>
              </a:rPr>
              <a:t>Pros and cons of hackathons</a:t>
            </a:r>
          </a:p>
          <a:p>
            <a:r>
              <a:rPr lang="en-GB" sz="1100" b="0" i="0" u="none" strike="noStrike" cap="none" dirty="0">
                <a:solidFill>
                  <a:srgbClr val="000000"/>
                </a:solidFill>
                <a:effectLst/>
                <a:latin typeface="Arial"/>
                <a:ea typeface="Arial"/>
                <a:cs typeface="Arial"/>
                <a:sym typeface="Arial"/>
              </a:rPr>
              <a:t>Hackathons bring people with technical backgrounds together to form teams to solve a problem or develop new ideas.</a:t>
            </a:r>
          </a:p>
          <a:p>
            <a:r>
              <a:rPr lang="en-GB" sz="1100" b="0" i="0" u="none" strike="noStrike" cap="none" dirty="0">
                <a:solidFill>
                  <a:srgbClr val="000000"/>
                </a:solidFill>
                <a:effectLst/>
                <a:latin typeface="Arial"/>
                <a:ea typeface="Arial"/>
                <a:cs typeface="Arial"/>
                <a:sym typeface="Arial"/>
              </a:rPr>
              <a:t>Hackathons can help participants hone their IT skills, meet people and work with others in their field. Corporate hackathons encourage employees to </a:t>
            </a:r>
            <a:r>
              <a:rPr lang="en-GB" sz="1100" b="0" i="0" u="sng" strike="noStrike" cap="none" dirty="0">
                <a:solidFill>
                  <a:srgbClr val="000000"/>
                </a:solidFill>
                <a:effectLst/>
                <a:latin typeface="Arial"/>
                <a:ea typeface="Arial"/>
                <a:cs typeface="Arial"/>
                <a:sym typeface="Arial"/>
                <a:hlinkClick r:id="rId7"/>
              </a:rPr>
              <a:t>innovate</a:t>
            </a:r>
            <a:r>
              <a:rPr lang="en-GB" sz="1100" b="0" i="0" u="none" strike="noStrike" cap="none" dirty="0">
                <a:solidFill>
                  <a:srgbClr val="000000"/>
                </a:solidFill>
                <a:effectLst/>
                <a:latin typeface="Arial"/>
                <a:ea typeface="Arial"/>
                <a:cs typeface="Arial"/>
                <a:sym typeface="Arial"/>
              </a:rPr>
              <a:t>, foster team building and provide opportunities to cross-collaborate across departments.</a:t>
            </a:r>
          </a:p>
          <a:p>
            <a:r>
              <a:rPr lang="en-GB" sz="1100" b="0" i="0" u="none" strike="noStrike" cap="none" dirty="0">
                <a:solidFill>
                  <a:srgbClr val="000000"/>
                </a:solidFill>
                <a:effectLst/>
                <a:latin typeface="Arial"/>
                <a:ea typeface="Arial"/>
                <a:cs typeface="Arial"/>
                <a:sym typeface="Arial"/>
              </a:rPr>
              <a:t>Hackathons can potentially create more stress for employees. The ideas typically generated through a hackathon can prove complicated as well, because there is often no formal way to sift through or evaluate the ideas. Hackathons also involve time, cost and other resources to produce, with no guaranteed return on investment.</a:t>
            </a:r>
          </a:p>
          <a:p>
            <a:pPr marL="0" lvl="0" indent="0" algn="l" rtl="0">
              <a:spcBef>
                <a:spcPts val="0"/>
              </a:spcBef>
              <a:spcAft>
                <a:spcPts val="0"/>
              </a:spcAft>
              <a:buNone/>
            </a:pPr>
            <a:endParaRPr lang="en-US"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had a Data Science hackathon this year and received a wonderful ideas from the participants, some of them went to file a patent. This event provides an opportunity to the participants to come up with new ideas and work with other people in the organization.</a:t>
            </a:r>
            <a:endParaRPr dirty="0"/>
          </a:p>
        </p:txBody>
      </p:sp>
    </p:spTree>
    <p:extLst>
      <p:ext uri="{BB962C8B-B14F-4D97-AF65-F5344CB8AC3E}">
        <p14:creationId xmlns:p14="http://schemas.microsoft.com/office/powerpoint/2010/main" val="326517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d9ad39b82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d9ad39b82_2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if you have any questions, please reach out to </a:t>
            </a:r>
            <a:r>
              <a:rPr lang="en-US"/>
              <a:t>me at </a:t>
            </a:r>
            <a:r>
              <a:rPr lang="en-US" dirty="0"/>
              <a:t>sj565@exeter.ac.uk</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everyone for joining the presentation, in this presentation we will be discussing about my organization and the way how Data Community works in my organization.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 a Data Engineer and I’m a </a:t>
            </a:r>
            <a:r>
              <a:rPr lang="en-US" dirty="0" err="1"/>
              <a:t>BigData</a:t>
            </a:r>
            <a:r>
              <a:rPr lang="en-US" dirty="0"/>
              <a:t> Engineer, my Exeter email id is sh565@Exeter.ac.uk</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Data engineers build and maintain data systems. They construct datasets that are easy to </a:t>
            </a:r>
            <a:r>
              <a:rPr lang="en-GB" sz="1100" b="0" i="0" u="none" strike="noStrike" cap="none" dirty="0" err="1">
                <a:solidFill>
                  <a:srgbClr val="000000"/>
                </a:solidFill>
                <a:effectLst/>
                <a:latin typeface="Arial"/>
                <a:ea typeface="Arial"/>
                <a:cs typeface="Arial"/>
                <a:sym typeface="Arial"/>
              </a:rPr>
              <a:t>analyze</a:t>
            </a:r>
            <a:r>
              <a:rPr lang="en-GB" sz="1100" b="0" i="0" u="none" strike="noStrike" cap="none" dirty="0">
                <a:solidFill>
                  <a:srgbClr val="000000"/>
                </a:solidFill>
                <a:effectLst/>
                <a:latin typeface="Arial"/>
                <a:ea typeface="Arial"/>
                <a:cs typeface="Arial"/>
                <a:sym typeface="Arial"/>
              </a:rPr>
              <a:t> and support company requirements.</a:t>
            </a:r>
          </a:p>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Data engineers implement methods to improve data reliability and quality. They combine raw information from different sources to create consistent and machine-readable formats. They also develop and test architectures that enable data extraction and transformation for predictive or prescriptive </a:t>
            </a:r>
            <a:r>
              <a:rPr lang="en-GB" sz="1100" b="0" i="0" u="none" strike="noStrike" cap="none" dirty="0" err="1">
                <a:solidFill>
                  <a:srgbClr val="000000"/>
                </a:solidFill>
                <a:effectLst/>
                <a:latin typeface="Arial"/>
                <a:ea typeface="Arial"/>
                <a:cs typeface="Arial"/>
                <a:sym typeface="Arial"/>
              </a:rPr>
              <a:t>modeling</a:t>
            </a:r>
            <a:r>
              <a:rPr lang="en-GB" sz="1100" b="0" i="0" u="none" strike="noStrike" cap="none" dirty="0">
                <a:solidFill>
                  <a:srgbClr val="000000"/>
                </a:solidFill>
                <a:effectLst/>
                <a:latin typeface="Arial"/>
                <a:ea typeface="Arial"/>
                <a:cs typeface="Arial"/>
                <a:sym typeface="Arial"/>
              </a:rPr>
              <a:t>. </a:t>
            </a:r>
          </a:p>
          <a:p>
            <a:pPr marL="628650" lvl="1" indent="-171450" algn="l" rtl="0">
              <a:spcBef>
                <a:spcPts val="0"/>
              </a:spcBef>
              <a:spcAft>
                <a:spcPts val="0"/>
              </a:spcAft>
            </a:pPr>
            <a:r>
              <a:rPr lang="en-GB" b="0" dirty="0" err="1">
                <a:effectLst/>
              </a:rPr>
              <a:t>Analyzing</a:t>
            </a:r>
            <a:r>
              <a:rPr lang="en-GB" b="0" dirty="0">
                <a:effectLst/>
              </a:rPr>
              <a:t> raw data</a:t>
            </a:r>
          </a:p>
          <a:p>
            <a:pPr marL="628650" lvl="1" indent="-171450" algn="l" rtl="0">
              <a:spcBef>
                <a:spcPts val="0"/>
              </a:spcBef>
              <a:spcAft>
                <a:spcPts val="0"/>
              </a:spcAft>
            </a:pPr>
            <a:r>
              <a:rPr lang="en-GB" b="0" dirty="0">
                <a:effectLst/>
              </a:rPr>
              <a:t>Developing and maintaining datasets</a:t>
            </a:r>
          </a:p>
          <a:p>
            <a:pPr marL="628650" lvl="1" indent="-171450" algn="l" rtl="0">
              <a:spcBef>
                <a:spcPts val="0"/>
              </a:spcBef>
              <a:spcAft>
                <a:spcPts val="0"/>
              </a:spcAft>
            </a:pPr>
            <a:r>
              <a:rPr lang="en-GB" b="0" dirty="0">
                <a:effectLst/>
              </a:rPr>
              <a:t>Improving data quality and efficiency</a:t>
            </a:r>
          </a:p>
          <a:p>
            <a:pPr marL="628650" lvl="1" indent="-171450" algn="l" rtl="0">
              <a:spcBef>
                <a:spcPts val="0"/>
              </a:spcBef>
              <a:spcAft>
                <a:spcPts val="0"/>
              </a:spcAft>
            </a:pPr>
            <a:r>
              <a:rPr lang="en-GB" b="0" dirty="0">
                <a:effectLst/>
              </a:rPr>
              <a:t>Interpret trends and patterns</a:t>
            </a:r>
          </a:p>
          <a:p>
            <a:pPr marL="628650" lvl="1" indent="-171450" algn="l" rtl="0">
              <a:spcBef>
                <a:spcPts val="0"/>
              </a:spcBef>
              <a:spcAft>
                <a:spcPts val="0"/>
              </a:spcAft>
            </a:pPr>
            <a:r>
              <a:rPr lang="en-GB" b="0" dirty="0">
                <a:effectLst/>
              </a:rPr>
              <a:t>Conduct complex data analysis and report on results </a:t>
            </a:r>
          </a:p>
          <a:p>
            <a:pPr marL="628650" lvl="1" indent="-171450" algn="l" rtl="0">
              <a:spcBef>
                <a:spcPts val="0"/>
              </a:spcBef>
              <a:spcAft>
                <a:spcPts val="0"/>
              </a:spcAft>
            </a:pPr>
            <a:r>
              <a:rPr lang="en-GB" b="0" dirty="0">
                <a:effectLst/>
              </a:rPr>
              <a:t>Prepare data for prescriptive and predictive modelling</a:t>
            </a:r>
          </a:p>
          <a:p>
            <a:pPr marL="628650" lvl="1" indent="-171450" algn="l" rtl="0">
              <a:spcBef>
                <a:spcPts val="0"/>
              </a:spcBef>
              <a:spcAft>
                <a:spcPts val="0"/>
              </a:spcAft>
            </a:pPr>
            <a:r>
              <a:rPr lang="en-GB" b="0" dirty="0">
                <a:effectLst/>
              </a:rPr>
              <a:t>Build algorithms and prototypes</a:t>
            </a:r>
          </a:p>
          <a:p>
            <a:pPr marL="628650" lvl="1" indent="-171450" algn="l" rtl="0">
              <a:spcBef>
                <a:spcPts val="0"/>
              </a:spcBef>
              <a:spcAft>
                <a:spcPts val="0"/>
              </a:spcAft>
            </a:pPr>
            <a:r>
              <a:rPr lang="en-GB" b="0" dirty="0">
                <a:effectLst/>
              </a:rPr>
              <a:t>Combine raw information from different sources</a:t>
            </a:r>
          </a:p>
          <a:p>
            <a:pPr marL="628650" lvl="1" indent="-171450" algn="l" rtl="0">
              <a:spcBef>
                <a:spcPts val="0"/>
              </a:spcBef>
              <a:spcAft>
                <a:spcPts val="0"/>
              </a:spcAft>
            </a:pPr>
            <a:r>
              <a:rPr lang="en-GB" b="0" dirty="0">
                <a:effectLst/>
              </a:rPr>
              <a:t>Explore ways to enhance data quality and reliability</a:t>
            </a:r>
          </a:p>
          <a:p>
            <a:pPr marL="628650" lvl="1" indent="-171450" algn="l" rtl="0">
              <a:spcBef>
                <a:spcPts val="0"/>
              </a:spcBef>
              <a:spcAft>
                <a:spcPts val="0"/>
              </a:spcAft>
            </a:pPr>
            <a:r>
              <a:rPr lang="en-GB" b="0" dirty="0">
                <a:effectLst/>
              </a:rPr>
              <a:t>Identify opportunities for data acquisition</a:t>
            </a:r>
          </a:p>
          <a:p>
            <a:pPr marL="628650" lvl="1" indent="-171450" algn="l" rtl="0">
              <a:spcBef>
                <a:spcPts val="0"/>
              </a:spcBef>
              <a:spcAft>
                <a:spcPts val="0"/>
              </a:spcAft>
            </a:pPr>
            <a:r>
              <a:rPr lang="en-GB" b="0" dirty="0">
                <a:effectLst/>
              </a:rPr>
              <a:t>Develop analytical tools and programs</a:t>
            </a:r>
          </a:p>
          <a:p>
            <a:pPr marL="628650" lvl="1" indent="-171450" algn="l" rtl="0">
              <a:spcBef>
                <a:spcPts val="0"/>
              </a:spcBef>
              <a:spcAft>
                <a:spcPts val="0"/>
              </a:spcAft>
            </a:pPr>
            <a:r>
              <a:rPr lang="en-GB" b="0" dirty="0">
                <a:effectLst/>
              </a:rPr>
              <a:t>Collaborate with data scientists and architects on several projects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Organization Chart:</a:t>
            </a:r>
            <a:br>
              <a:rPr lang="en-US" dirty="0"/>
            </a:br>
            <a:r>
              <a:rPr lang="en-US" dirty="0"/>
              <a:t>This is my organization chart where we do have an Analytics team which basically works on Visualization part and the technologies they use like Tableau, </a:t>
            </a:r>
            <a:r>
              <a:rPr lang="en-US" dirty="0" err="1"/>
              <a:t>PowerBi</a:t>
            </a:r>
            <a:r>
              <a:rPr lang="en-US" dirty="0"/>
              <a:t>, Micro Strategy, Denodo.</a:t>
            </a:r>
            <a:br>
              <a:rPr lang="en-US" dirty="0"/>
            </a:br>
            <a:r>
              <a:rPr lang="en-US" dirty="0"/>
              <a:t>We do have a Data Science team where all the Data Scientist team works with the latest machine learning stuff, fulfilling client needs based on their requirements.</a:t>
            </a:r>
          </a:p>
          <a:p>
            <a:pPr marL="0" lvl="0" indent="0" algn="l" rtl="0">
              <a:spcBef>
                <a:spcPts val="0"/>
              </a:spcBef>
              <a:spcAft>
                <a:spcPts val="0"/>
              </a:spcAft>
              <a:buNone/>
            </a:pPr>
            <a:r>
              <a:rPr lang="en-US" dirty="0"/>
              <a:t>We also have a Data Engineering team where the internal stake holders are the Data Scientist, they get the requirements from Data Scientist and basically works on the producing the data. </a:t>
            </a:r>
            <a:r>
              <a:rPr lang="en-GB" sz="1100" b="0" i="0" u="none" strike="noStrike" cap="none" dirty="0">
                <a:solidFill>
                  <a:srgbClr val="000000"/>
                </a:solidFill>
                <a:effectLst/>
                <a:latin typeface="Arial"/>
                <a:ea typeface="Arial"/>
                <a:cs typeface="Arial"/>
                <a:sym typeface="Arial"/>
              </a:rPr>
              <a:t>They construct datasets that are easy to </a:t>
            </a:r>
            <a:r>
              <a:rPr lang="en-GB" sz="1100" b="0" i="0" u="none" strike="noStrike" cap="none" dirty="0" err="1">
                <a:solidFill>
                  <a:srgbClr val="000000"/>
                </a:solidFill>
                <a:effectLst/>
                <a:latin typeface="Arial"/>
                <a:ea typeface="Arial"/>
                <a:cs typeface="Arial"/>
                <a:sym typeface="Arial"/>
              </a:rPr>
              <a:t>analyze</a:t>
            </a:r>
            <a:r>
              <a:rPr lang="en-GB" sz="1100" b="0" i="0" u="none" strike="noStrike" cap="none" dirty="0">
                <a:solidFill>
                  <a:srgbClr val="000000"/>
                </a:solidFill>
                <a:effectLst/>
                <a:latin typeface="Arial"/>
                <a:ea typeface="Arial"/>
                <a:cs typeface="Arial"/>
                <a:sym typeface="Arial"/>
              </a:rPr>
              <a:t> and support company requirements. </a:t>
            </a:r>
          </a:p>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Data engineers implement methods to improve data reliability and quality. They combine raw information from different sources to create consistent and machine-readable formats. They also develop and test architectures that enable data extraction and transformation for predictive or prescriptive </a:t>
            </a:r>
            <a:r>
              <a:rPr lang="en-GB" sz="1100" b="0" i="0" u="none" strike="noStrike" cap="none" dirty="0" err="1">
                <a:solidFill>
                  <a:srgbClr val="000000"/>
                </a:solidFill>
                <a:effectLst/>
                <a:latin typeface="Arial"/>
                <a:ea typeface="Arial"/>
                <a:cs typeface="Arial"/>
                <a:sym typeface="Arial"/>
              </a:rPr>
              <a:t>modeling</a:t>
            </a:r>
            <a:r>
              <a:rPr lang="en-GB" sz="1100" b="0" i="0" u="none" strike="noStrike" cap="none" dirty="0">
                <a:solidFill>
                  <a:srgbClr val="000000"/>
                </a:solidFill>
                <a:effectLst/>
                <a:latin typeface="Arial"/>
                <a:ea typeface="Arial"/>
                <a:cs typeface="Arial"/>
                <a:sym typeface="Arial"/>
              </a:rPr>
              <a:t>. </a:t>
            </a:r>
          </a:p>
          <a:p>
            <a:r>
              <a:rPr lang="en-GB" sz="1100" b="0" i="0" u="none" strike="noStrike" cap="none" dirty="0" err="1">
                <a:solidFill>
                  <a:srgbClr val="000000"/>
                </a:solidFill>
                <a:effectLst/>
                <a:latin typeface="Arial"/>
                <a:ea typeface="Arial"/>
                <a:cs typeface="Arial"/>
                <a:sym typeface="Arial"/>
              </a:rPr>
              <a:t>Analyzing</a:t>
            </a:r>
            <a:r>
              <a:rPr lang="en-GB" sz="1100" b="0" i="0" u="none" strike="noStrike" cap="none" dirty="0">
                <a:solidFill>
                  <a:srgbClr val="000000"/>
                </a:solidFill>
                <a:effectLst/>
                <a:latin typeface="Arial"/>
                <a:ea typeface="Arial"/>
                <a:cs typeface="Arial"/>
                <a:sym typeface="Arial"/>
              </a:rPr>
              <a:t> raw data</a:t>
            </a:r>
          </a:p>
          <a:p>
            <a:r>
              <a:rPr lang="en-GB" sz="1100" b="0" i="0" u="none" strike="noStrike" cap="none" dirty="0">
                <a:solidFill>
                  <a:srgbClr val="000000"/>
                </a:solidFill>
                <a:effectLst/>
                <a:latin typeface="Arial"/>
                <a:ea typeface="Arial"/>
                <a:cs typeface="Arial"/>
                <a:sym typeface="Arial"/>
              </a:rPr>
              <a:t>Developing and maintaining datasets</a:t>
            </a:r>
          </a:p>
          <a:p>
            <a:r>
              <a:rPr lang="en-GB" sz="1100" b="0" i="0" u="none" strike="noStrike" cap="none" dirty="0">
                <a:solidFill>
                  <a:srgbClr val="000000"/>
                </a:solidFill>
                <a:effectLst/>
                <a:latin typeface="Arial"/>
                <a:ea typeface="Arial"/>
                <a:cs typeface="Arial"/>
                <a:sym typeface="Arial"/>
              </a:rPr>
              <a:t>Improving data quality and efficiency</a:t>
            </a:r>
          </a:p>
          <a:p>
            <a:r>
              <a:rPr lang="en-GB" sz="1100" b="0" i="0" u="none" strike="noStrike" cap="none" dirty="0">
                <a:solidFill>
                  <a:srgbClr val="000000"/>
                </a:solidFill>
                <a:effectLst/>
                <a:latin typeface="Arial"/>
                <a:ea typeface="Arial"/>
                <a:cs typeface="Arial"/>
                <a:sym typeface="Arial"/>
              </a:rPr>
              <a:t>These responsibilities may vary based on each company's needs. When crafting your own data engineer job description, make sure to tailor them accordingly.</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Community Program talks about three major things</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b="1" dirty="0"/>
              <a:t>Knowledge Sharing &amp; Collaborating </a:t>
            </a:r>
            <a:r>
              <a:rPr lang="en-US" dirty="0"/>
              <a:t>:</a:t>
            </a:r>
            <a:br>
              <a:rPr lang="en-US" dirty="0"/>
            </a:br>
            <a:r>
              <a:rPr lang="en-US" dirty="0"/>
              <a:t>Under Knowledge Sharing and Collaborating we have multiple resources using which users can take benefits for this career guidance. </a:t>
            </a:r>
            <a:br>
              <a:rPr lang="en-US" dirty="0"/>
            </a:br>
            <a:r>
              <a:rPr lang="en-US" dirty="0"/>
              <a:t>We do have a Visa University where all the participants enrolls and based on their interest, they will get trained by the instructor on the technology on which they are interested.</a:t>
            </a:r>
            <a:br>
              <a:rPr lang="en-US" dirty="0"/>
            </a:br>
            <a:r>
              <a:rPr lang="en-US" dirty="0"/>
              <a:t>Our organization also provides external resources like LinkedIn Learning, Plural Sight and O'Reilly Books.</a:t>
            </a:r>
            <a:br>
              <a:rPr lang="en-US" dirty="0"/>
            </a:br>
            <a:endParaRPr lang="en-US" dirty="0"/>
          </a:p>
          <a:p>
            <a:pPr marL="228600" lvl="0" indent="-228600" algn="l" rtl="0">
              <a:spcBef>
                <a:spcPts val="0"/>
              </a:spcBef>
              <a:spcAft>
                <a:spcPts val="0"/>
              </a:spcAft>
              <a:buAutoNum type="arabicPeriod"/>
            </a:pPr>
            <a:r>
              <a:rPr lang="en-US" b="1" dirty="0"/>
              <a:t>Networking &amp; Mentoring </a:t>
            </a:r>
            <a:r>
              <a:rPr lang="en-US" dirty="0"/>
              <a:t>:</a:t>
            </a:r>
            <a:br>
              <a:rPr lang="en-US" dirty="0"/>
            </a:br>
            <a:r>
              <a:rPr lang="en-US" dirty="0"/>
              <a:t>We do have a champions community named as DIG Champions where we take multiple trainings sessions like an event so that at a global it will get benefitable for global organization.</a:t>
            </a:r>
            <a:br>
              <a:rPr lang="en-US" dirty="0"/>
            </a:br>
            <a:r>
              <a:rPr lang="en-US" dirty="0"/>
              <a:t>Along with the career path we will also conduct sports activity which keep all the participants active with the group and there is a good collaboration between all of them.</a:t>
            </a:r>
            <a:br>
              <a:rPr lang="en-US" dirty="0"/>
            </a:b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1" dirty="0"/>
              <a:t>Tools</a:t>
            </a:r>
            <a:r>
              <a:rPr lang="en-US" b="0" dirty="0"/>
              <a:t> :</a:t>
            </a:r>
            <a:br>
              <a:rPr lang="en-US" dirty="0"/>
            </a:br>
            <a:r>
              <a:rPr lang="en-US" dirty="0"/>
              <a:t>Our organization supports lot of tools which are paid as well as open source, we have a very good community which takes cares of all the tools licenses. </a:t>
            </a:r>
            <a:br>
              <a:rPr lang="en-US" dirty="0"/>
            </a:br>
            <a:r>
              <a:rPr lang="en-US" dirty="0"/>
              <a:t>We have worked on these licensing issues and saved good amount of dollars. For example Tableau license is very high and it got allocated to huge number of users</a:t>
            </a:r>
            <a:br>
              <a:rPr lang="en-US" dirty="0"/>
            </a:br>
            <a:r>
              <a:rPr lang="en-US" dirty="0"/>
              <a:t>which they do not use on their daily job. We had a survey and checked the usage of these license and got to know multiple users are not using so we came up with an idea.</a:t>
            </a:r>
            <a:br>
              <a:rPr lang="en-US" dirty="0"/>
            </a:br>
            <a:r>
              <a:rPr lang="en-US" dirty="0"/>
              <a:t>We are tracking the usage of the user and if he is not logging into Tableau for 90 days his license will get revoked. If he need it then he need to come up with a proper business use case.</a:t>
            </a:r>
            <a:br>
              <a:rPr lang="en-US" dirty="0"/>
            </a:br>
            <a:br>
              <a:rPr lang="en-US" dirty="0"/>
            </a:br>
            <a:br>
              <a:rPr lang="en-US" dirty="0"/>
            </a:b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Tools Workstream:</a:t>
            </a:r>
          </a:p>
          <a:p>
            <a:pPr marL="0" lvl="0" indent="0" algn="l" rtl="0">
              <a:spcBef>
                <a:spcPts val="0"/>
              </a:spcBef>
              <a:spcAft>
                <a:spcPts val="0"/>
              </a:spcAft>
              <a:buNone/>
            </a:pPr>
            <a:endParaRPr lang="en-US" b="1" dirty="0"/>
          </a:p>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The landscape of business today is in a constant state of change, and data science makes a significant impact on the industry. As human interaction with technology grows by the day, the amount of data that is generated on a routine basis is immeasurable. This data is found in the raw form and is of immense value to business and research.</a:t>
            </a:r>
          </a:p>
          <a:p>
            <a:pPr marL="0" lvl="0" indent="0" algn="l" rtl="0">
              <a:spcBef>
                <a:spcPts val="0"/>
              </a:spcBef>
              <a:spcAft>
                <a:spcPts val="0"/>
              </a:spcAft>
              <a:buNone/>
            </a:pPr>
            <a:endParaRPr lang="en-GB"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Data science aims at collecting, processing, </a:t>
            </a:r>
            <a:r>
              <a:rPr lang="en-GB" sz="1100" b="0" i="0" u="none" strike="noStrike" cap="none" dirty="0" err="1">
                <a:solidFill>
                  <a:srgbClr val="000000"/>
                </a:solidFill>
                <a:effectLst/>
                <a:latin typeface="Arial"/>
                <a:ea typeface="Arial"/>
                <a:cs typeface="Arial"/>
                <a:sym typeface="Arial"/>
              </a:rPr>
              <a:t>analyzing</a:t>
            </a:r>
            <a:r>
              <a:rPr lang="en-GB" sz="1100" b="0" i="0" u="none" strike="noStrike" cap="none" dirty="0">
                <a:solidFill>
                  <a:srgbClr val="000000"/>
                </a:solidFill>
                <a:effectLst/>
                <a:latin typeface="Arial"/>
                <a:ea typeface="Arial"/>
                <a:cs typeface="Arial"/>
                <a:sym typeface="Arial"/>
              </a:rPr>
              <a:t>, and presenting this data in a visual format to help companies or organizations in making crucial business decisions. This boom is one of the major reasons why data scientists are in high demand. According to </a:t>
            </a:r>
            <a:r>
              <a:rPr lang="en-GB" sz="1100" b="0" i="0" u="none" strike="noStrike" cap="none" dirty="0">
                <a:solidFill>
                  <a:srgbClr val="000000"/>
                </a:solidFill>
                <a:effectLst/>
                <a:latin typeface="Arial"/>
                <a:ea typeface="Arial"/>
                <a:cs typeface="Arial"/>
                <a:sym typeface="Arial"/>
                <a:hlinkClick r:id="rId3"/>
              </a:rPr>
              <a:t>LinkedIn Workforce Report</a:t>
            </a:r>
            <a:r>
              <a:rPr lang="en-GB" sz="1100" b="0" i="0" u="none" strike="noStrike" cap="none" dirty="0">
                <a:solidFill>
                  <a:srgbClr val="000000"/>
                </a:solidFill>
                <a:effectLst/>
                <a:latin typeface="Arial"/>
                <a:ea typeface="Arial"/>
                <a:cs typeface="Arial"/>
                <a:sym typeface="Arial"/>
              </a:rPr>
              <a:t>, the demand for data scientists is increasing at a fast pace. Yet, the number of people who apply for these jobs is very low, reiterating the fact that though there is a high demand, the supply is stagnant. With the advent of the latest trends and updated technology, the data science field is expected only to grow larger.</a:t>
            </a:r>
            <a:br>
              <a:rPr lang="en-GB" sz="1100" b="0" i="0" u="none" strike="noStrike" cap="none" dirty="0">
                <a:solidFill>
                  <a:srgbClr val="000000"/>
                </a:solidFill>
                <a:effectLst/>
                <a:latin typeface="Arial"/>
                <a:ea typeface="Arial"/>
                <a:cs typeface="Arial"/>
                <a:sym typeface="Arial"/>
              </a:rPr>
            </a:b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As a developing field, data science has an enormous scope to grow larger. The latest discoveries and trends have set it apart from major professions in ways more than one. To understand the opportunities this field holds, one must understand the emerging technologies in data science that are shaping the future, and for the better.</a:t>
            </a:r>
            <a:br>
              <a:rPr lang="en-GB" sz="1100" b="0" i="0" u="none" strike="noStrike" cap="none" dirty="0">
                <a:solidFill>
                  <a:srgbClr val="000000"/>
                </a:solidFill>
                <a:effectLst/>
                <a:latin typeface="Arial"/>
                <a:ea typeface="Arial"/>
                <a:cs typeface="Arial"/>
                <a:sym typeface="Arial"/>
              </a:rPr>
            </a:br>
            <a:endParaRPr lang="en-GB" sz="1100" b="0" i="0" u="none" strike="noStrike" cap="none" dirty="0">
              <a:solidFill>
                <a:srgbClr val="000000"/>
              </a:solidFill>
              <a:effectLst/>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b="0" i="0" dirty="0">
                <a:solidFill>
                  <a:srgbClr val="444444"/>
                </a:solidFill>
                <a:effectLst/>
                <a:latin typeface="Poppins" pitchFamily="2" charset="77"/>
              </a:rPr>
              <a:t>Artificial Intelligence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sz="1100" b="0" i="0" u="none" strike="noStrike" cap="none" dirty="0">
                <a:solidFill>
                  <a:srgbClr val="000000"/>
                </a:solidFill>
                <a:effectLst/>
                <a:latin typeface="Arial"/>
                <a:ea typeface="Arial"/>
                <a:cs typeface="Arial"/>
                <a:sym typeface="Arial"/>
              </a:rPr>
              <a:t>Cloud Services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sz="1100" b="0" i="0" u="none" strike="noStrike" cap="none" dirty="0">
                <a:solidFill>
                  <a:srgbClr val="000000"/>
                </a:solidFill>
                <a:effectLst/>
                <a:latin typeface="Arial"/>
                <a:ea typeface="Arial"/>
                <a:cs typeface="Arial"/>
                <a:sym typeface="Arial"/>
              </a:rPr>
              <a:t>AR/VR Systems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sz="1100" b="0" i="0" u="none" strike="noStrike" cap="none" dirty="0">
                <a:solidFill>
                  <a:srgbClr val="000000"/>
                </a:solidFill>
                <a:effectLst/>
                <a:latin typeface="Arial"/>
                <a:ea typeface="Arial"/>
                <a:cs typeface="Arial"/>
                <a:sym typeface="Arial"/>
              </a:rPr>
              <a:t>IoT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sz="1100" b="0" i="0" u="none" strike="noStrike" cap="none" dirty="0">
                <a:solidFill>
                  <a:srgbClr val="000000"/>
                </a:solidFill>
                <a:effectLst/>
                <a:latin typeface="Arial"/>
                <a:ea typeface="Arial"/>
                <a:cs typeface="Arial"/>
                <a:sym typeface="Arial"/>
              </a:rPr>
              <a:t>Big Data</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sz="1100" b="0" i="0" u="none" strike="noStrike" cap="none" dirty="0">
                <a:solidFill>
                  <a:srgbClr val="000000"/>
                </a:solidFill>
                <a:effectLst/>
                <a:latin typeface="Arial"/>
                <a:ea typeface="Arial"/>
                <a:cs typeface="Arial"/>
                <a:sym typeface="Arial"/>
              </a:rPr>
              <a:t>Automated Machine Learning</a:t>
            </a:r>
            <a:br>
              <a:rPr lang="en-GB" sz="1100" b="0" i="0" u="none" strike="noStrike" cap="none" dirty="0">
                <a:solidFill>
                  <a:srgbClr val="000000"/>
                </a:solidFill>
                <a:effectLst/>
                <a:latin typeface="Arial"/>
                <a:ea typeface="Arial"/>
                <a:cs typeface="Arial"/>
                <a:sym typeface="Arial"/>
              </a:rPr>
            </a:b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Our organization recently has been switched to latest tools form older one, like we have moved to </a:t>
            </a:r>
            <a:r>
              <a:rPr lang="en-GB" sz="1100" b="0" i="0" u="none" strike="noStrike" cap="none" dirty="0" err="1">
                <a:solidFill>
                  <a:srgbClr val="000000"/>
                </a:solidFill>
                <a:effectLst/>
                <a:latin typeface="Arial"/>
                <a:ea typeface="Arial"/>
                <a:cs typeface="Arial"/>
                <a:sym typeface="Arial"/>
              </a:rPr>
              <a:t>github</a:t>
            </a:r>
            <a:r>
              <a:rPr lang="en-GB" sz="1100" b="0" i="0" u="none" strike="noStrike" cap="none" dirty="0">
                <a:solidFill>
                  <a:srgbClr val="000000"/>
                </a:solidFill>
                <a:effectLst/>
                <a:latin typeface="Arial"/>
                <a:ea typeface="Arial"/>
                <a:cs typeface="Arial"/>
                <a:sym typeface="Arial"/>
              </a:rPr>
              <a:t> from bitbucket which has helped us some good amount of dollars and also all the users are comfortable using </a:t>
            </a:r>
            <a:r>
              <a:rPr lang="en-GB" sz="1100" b="0" i="0" u="none" strike="noStrike" cap="none" dirty="0" err="1">
                <a:solidFill>
                  <a:srgbClr val="000000"/>
                </a:solidFill>
                <a:effectLst/>
                <a:latin typeface="Arial"/>
                <a:ea typeface="Arial"/>
                <a:cs typeface="Arial"/>
                <a:sym typeface="Arial"/>
              </a:rPr>
              <a:t>github</a:t>
            </a:r>
            <a:r>
              <a:rPr lang="en-GB" sz="1100" b="0" i="0" u="none" strike="noStrike" cap="none" dirty="0">
                <a:solidFill>
                  <a:srgbClr val="000000"/>
                </a:solidFill>
                <a:effectLst/>
                <a:latin typeface="Arial"/>
                <a:ea typeface="Arial"/>
                <a:cs typeface="Arial"/>
                <a:sym typeface="Arial"/>
              </a:rPr>
              <a:t>.</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We have brought up some new QA tools which is helping testing team to perform application testing in a speedy and efficient way.</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We collaborate using Teams channel and also if we want to share any files then we do use </a:t>
            </a:r>
            <a:r>
              <a:rPr lang="en-GB" sz="1100" b="0" i="0" u="none" strike="noStrike" cap="none" dirty="0" err="1">
                <a:solidFill>
                  <a:srgbClr val="000000"/>
                </a:solidFill>
                <a:effectLst/>
                <a:latin typeface="Arial"/>
                <a:ea typeface="Arial"/>
                <a:cs typeface="Arial"/>
                <a:sym typeface="Arial"/>
              </a:rPr>
              <a:t>sharepoint</a:t>
            </a:r>
            <a:r>
              <a:rPr lang="en-GB" sz="1100" b="0" i="0" u="none" strike="noStrike" cap="none" dirty="0">
                <a:solidFill>
                  <a:srgbClr val="000000"/>
                </a:solidFill>
                <a:effectLst/>
                <a:latin typeface="Arial"/>
                <a:ea typeface="Arial"/>
                <a:cs typeface="Arial"/>
                <a:sym typeface="Arial"/>
              </a:rPr>
              <a: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en-GB" sz="1100" b="0" i="0" u="none" strike="noStrike" cap="none" dirty="0">
              <a:solidFill>
                <a:srgbClr val="000000"/>
              </a:solidFill>
              <a:effectLst/>
              <a:latin typeface="Arial"/>
              <a:ea typeface="Arial"/>
              <a:cs typeface="Arial"/>
              <a:sym typeface="Arial"/>
            </a:endParaRPr>
          </a:p>
          <a:p>
            <a:endParaRPr lang="en-GB"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4458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As we know,</a:t>
            </a:r>
            <a:r>
              <a:rPr lang="en-GB" sz="1100" b="0" i="0" u="sng" strike="noStrike" cap="none" dirty="0">
                <a:solidFill>
                  <a:srgbClr val="000000"/>
                </a:solidFill>
                <a:effectLst/>
                <a:latin typeface="Arial"/>
                <a:ea typeface="Arial"/>
                <a:cs typeface="Arial"/>
                <a:sym typeface="Arial"/>
              </a:rPr>
              <a:t> </a:t>
            </a:r>
            <a:r>
              <a:rPr lang="en-GB" sz="1100" b="0" i="0" u="none" strike="noStrike" cap="none" dirty="0">
                <a:solidFill>
                  <a:srgbClr val="000000"/>
                </a:solidFill>
                <a:effectLst/>
                <a:latin typeface="Arial"/>
                <a:ea typeface="Arial"/>
                <a:cs typeface="Arial"/>
                <a:sym typeface="Arial"/>
                <a:hlinkClick r:id="rId3">
                  <a:extLst>
                    <a:ext uri="{A12FA001-AC4F-418D-AE19-62706E023703}">
                      <ahyp:hlinkClr xmlns:ahyp="http://schemas.microsoft.com/office/drawing/2018/hyperlinkcolor" val="tx"/>
                    </a:ext>
                  </a:extLst>
                </a:hlinkClick>
              </a:rPr>
              <a:t>compliance analytics</a:t>
            </a:r>
            <a:r>
              <a:rPr lang="en-GB" sz="1100" b="0" i="0" u="none" strike="noStrike" cap="none" dirty="0">
                <a:solidFill>
                  <a:srgbClr val="000000"/>
                </a:solidFill>
                <a:effectLst/>
                <a:latin typeface="Arial"/>
                <a:ea typeface="Arial"/>
                <a:cs typeface="Arial"/>
                <a:sym typeface="Arial"/>
              </a:rPr>
              <a:t> is “a growing category of information analysis, involves gathering and storing relevant data and mining it for patterns, discrepancies, and anomalies. It enables companies to better detect and head off potentially improper transactions </a:t>
            </a:r>
            <a:r>
              <a:rPr lang="en-GB" sz="1100" b="0" i="1" u="none" strike="noStrike" cap="none" dirty="0">
                <a:solidFill>
                  <a:srgbClr val="000000"/>
                </a:solidFill>
                <a:effectLst/>
                <a:latin typeface="Arial"/>
                <a:ea typeface="Arial"/>
                <a:cs typeface="Arial"/>
                <a:sym typeface="Arial"/>
              </a:rPr>
              <a:t>before</a:t>
            </a:r>
            <a:r>
              <a:rPr lang="en-GB" sz="1100" b="0" i="0" u="none" strike="noStrike" cap="none" dirty="0">
                <a:solidFill>
                  <a:srgbClr val="000000"/>
                </a:solidFill>
                <a:effectLst/>
                <a:latin typeface="Arial"/>
                <a:ea typeface="Arial"/>
                <a:cs typeface="Arial"/>
                <a:sym typeface="Arial"/>
              </a:rPr>
              <a:t> employees, third-parties, or even criminals steal or achieve other nefarious objectives.</a:t>
            </a:r>
          </a:p>
          <a:p>
            <a:pPr marL="0" lvl="0" indent="0" algn="l" rtl="0">
              <a:spcBef>
                <a:spcPts val="0"/>
              </a:spcBef>
              <a:spcAft>
                <a:spcPts val="0"/>
              </a:spcAft>
              <a:buNone/>
            </a:pPr>
            <a:endParaRPr lang="en-US" dirty="0"/>
          </a:p>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Compliance analytics helps companies to proactively identify issues, take corrective action, and self-report to regulators on a timely basis.</a:t>
            </a:r>
          </a:p>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To build a successful compliance analytics program, businesses must first focus on creating a transformational experience within the program, ensuring that everyone who may be affected is onboard with the program and is aware that it is coming down the pipeline.</a:t>
            </a:r>
          </a:p>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Key personnel to include in the compliance program beyond the compliance department might include members of Financial Risk Management, Internal Audit Management, Tool and Model Governance, Data Governance, IT Risk and Compliance and Operational Risk Management departments. Depending on the organization, chief marketing officers and chief data officers may also be involved.</a:t>
            </a:r>
          </a:p>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Once you have determined the key stakeholder that need to be involved in your compliance analytics program, the next step is to focus on the highest-areas of compliance risk. In my experience, the best way to identify areas of compliance risk, the processes needed to protect the organization, and the appropriate technology solution for your organization is to conduct compliance risk-assessment workshops. </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On a side note, throughout the thousands of these workshops CaseWare Analytics’ has conducted, we consistently find common failings across the organization include lack of understanding of the data; deficient documentation on policies and procedures; and absent controls monitoring. Without these in place, it becomes more difficult to optimize processes and your compliance analytics program will not succeed.  </a:t>
            </a:r>
          </a:p>
          <a:p>
            <a:pPr marL="0" lvl="0" indent="0" algn="l" rtl="0">
              <a:spcBef>
                <a:spcPts val="0"/>
              </a:spcBef>
              <a:spcAft>
                <a:spcPts val="0"/>
              </a:spcAft>
              <a:buNone/>
            </a:pPr>
            <a:endParaRPr lang="en-GB"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8719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8100019" scaled="0"/>
        </a:gradFill>
        <a:effectLst/>
      </p:bgPr>
    </p:bg>
    <p:spTree>
      <p:nvGrpSpPr>
        <p:cNvPr id="1" name="Shape 12"/>
        <p:cNvGrpSpPr/>
        <p:nvPr/>
      </p:nvGrpSpPr>
      <p:grpSpPr>
        <a:xfrm>
          <a:off x="0" y="0"/>
          <a:ext cx="0" cy="0"/>
          <a:chOff x="0" y="0"/>
          <a:chExt cx="0" cy="0"/>
        </a:xfrm>
      </p:grpSpPr>
      <p:sp>
        <p:nvSpPr>
          <p:cNvPr id="13" name="Google Shape;13;p3"/>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037875" y="2066800"/>
            <a:ext cx="7068300" cy="610500"/>
          </a:xfrm>
          <a:prstGeom prst="rect">
            <a:avLst/>
          </a:prstGeom>
        </p:spPr>
        <p:txBody>
          <a:bodyPr spcFirstLastPara="1" wrap="square" lIns="0" tIns="0" rIns="0" bIns="0" anchor="b"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sp>
        <p:nvSpPr>
          <p:cNvPr id="15" name="Google Shape;15;p3"/>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lt2"/>
            </a:gs>
            <a:gs pos="50000">
              <a:schemeClr val="accent1"/>
            </a:gs>
            <a:gs pos="100000">
              <a:schemeClr val="accent2"/>
            </a:gs>
          </a:gsLst>
          <a:lin ang="8099331" scaled="0"/>
        </a:gra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037875" y="1323600"/>
            <a:ext cx="5654700" cy="2970900"/>
          </a:xfrm>
          <a:prstGeom prst="rect">
            <a:avLst/>
          </a:prstGeom>
        </p:spPr>
        <p:txBody>
          <a:bodyPr spcFirstLastPara="1" wrap="square" lIns="0" tIns="0" rIns="0" bIns="0" anchor="t" anchorCtr="0">
            <a:noAutofit/>
          </a:bodyPr>
          <a:lstStyle>
            <a:lvl1pPr marL="457200" lvl="0" indent="-412750" rtl="0">
              <a:lnSpc>
                <a:spcPct val="115000"/>
              </a:lnSpc>
              <a:spcBef>
                <a:spcPts val="60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1pPr>
            <a:lvl2pPr marL="914400" lvl="1"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2pPr>
            <a:lvl3pPr marL="1371600" lvl="2"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3pPr>
            <a:lvl4pPr marL="1828800" lvl="3"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4pPr>
            <a:lvl5pPr marL="2286000" lvl="4"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5pPr>
            <a:lvl6pPr marL="2743200" lvl="5"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6pPr>
            <a:lvl7pPr marL="3200400" lvl="6"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7pPr>
            <a:lvl8pPr marL="3657600" lvl="7"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8pPr>
            <a:lvl9pPr marL="4114800" lvl="8"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9pPr>
          </a:lstStyle>
          <a:p>
            <a:endParaRPr/>
          </a:p>
        </p:txBody>
      </p:sp>
      <p:sp>
        <p:nvSpPr>
          <p:cNvPr id="18" name="Google Shape;18;p4"/>
          <p:cNvSpPr txBox="1"/>
          <p:nvPr/>
        </p:nvSpPr>
        <p:spPr>
          <a:xfrm>
            <a:off x="961675" y="52799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accent2"/>
                </a:solidFill>
              </a:rPr>
              <a:t>“</a:t>
            </a:r>
            <a:endParaRPr sz="9600" b="1">
              <a:solidFill>
                <a:schemeClr val="accent2"/>
              </a:solidFill>
            </a:endParaRPr>
          </a:p>
        </p:txBody>
      </p:sp>
      <p:sp>
        <p:nvSpPr>
          <p:cNvPr id="19" name="Google Shape;19;p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7"/>
          <p:cNvSpPr txBox="1">
            <a:spLocks noGrp="1"/>
          </p:cNvSpPr>
          <p:nvPr>
            <p:ph type="body" idx="1"/>
          </p:nvPr>
        </p:nvSpPr>
        <p:spPr>
          <a:xfrm>
            <a:off x="1037875"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6" name="Google Shape;36;p7"/>
          <p:cNvSpPr txBox="1">
            <a:spLocks noGrp="1"/>
          </p:cNvSpPr>
          <p:nvPr>
            <p:ph type="body" idx="2"/>
          </p:nvPr>
        </p:nvSpPr>
        <p:spPr>
          <a:xfrm>
            <a:off x="3460026"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3"/>
          </p:nvPr>
        </p:nvSpPr>
        <p:spPr>
          <a:xfrm>
            <a:off x="5882177"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 name="Google Shape;38;p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Dark">
  <p:cSld name="BLANK_1">
    <p:bg>
      <p:bgPr>
        <a:gradFill>
          <a:gsLst>
            <a:gs pos="0">
              <a:schemeClr val="accent1"/>
            </a:gs>
            <a:gs pos="100000">
              <a:schemeClr val="accent2"/>
            </a:gs>
          </a:gsLst>
          <a:lin ang="8099331"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Lst>
  <p:transition>
    <p:fade thruBlk="1"/>
  </p:transition>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diagramDrawing" Target="../diagrams/drawing1.xml"/><Relationship Id="rId3" Type="http://schemas.microsoft.com/office/2007/relationships/media" Target="../media/media11.m4a"/><Relationship Id="rId7" Type="http://schemas.openxmlformats.org/officeDocument/2006/relationships/image" Target="../media/image9.jpg"/><Relationship Id="rId12" Type="http://schemas.openxmlformats.org/officeDocument/2006/relationships/diagramColors" Target="../diagrams/colors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notesSlide" Target="../notesSlides/notesSlide12.xml"/><Relationship Id="rId11" Type="http://schemas.openxmlformats.org/officeDocument/2006/relationships/diagramQuickStyle" Target="../diagrams/quickStyle1.xml"/><Relationship Id="rId5" Type="http://schemas.openxmlformats.org/officeDocument/2006/relationships/slideLayout" Target="../slideLayouts/slideLayout6.xml"/><Relationship Id="rId10" Type="http://schemas.openxmlformats.org/officeDocument/2006/relationships/diagramLayout" Target="../diagrams/layout1.xml"/><Relationship Id="rId4" Type="http://schemas.openxmlformats.org/officeDocument/2006/relationships/audio" Target="../media/media11.m4a"/><Relationship Id="rId9"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188906" y="211621"/>
            <a:ext cx="8288343" cy="4541354"/>
          </a:xfrm>
          <a:prstGeom prst="rect">
            <a:avLst/>
          </a:prstGeom>
        </p:spPr>
        <p:txBody>
          <a:bodyPr spcFirstLastPara="1" wrap="square" lIns="0" tIns="0" rIns="0" bIns="0" anchor="ctr" anchorCtr="0">
            <a:noAutofit/>
          </a:bodyPr>
          <a:lstStyle/>
          <a:p>
            <a:br>
              <a:rPr lang="en-GB" sz="2800" b="1" dirty="0"/>
            </a:br>
            <a:br>
              <a:rPr lang="en-GB" sz="2800" b="1" dirty="0"/>
            </a:br>
            <a:r>
              <a:rPr lang="en-GB" sz="2800" b="1" dirty="0"/>
              <a:t>Module Code : 420</a:t>
            </a:r>
            <a:br>
              <a:rPr lang="en-GB" sz="2800" b="1" dirty="0"/>
            </a:br>
            <a:br>
              <a:rPr lang="en-GB" sz="2800" b="1" dirty="0"/>
            </a:br>
            <a:r>
              <a:rPr lang="en-GB" sz="2800" b="1" dirty="0"/>
              <a:t>Module Name: Data Science Professional  </a:t>
            </a:r>
            <a:br>
              <a:rPr lang="en-GB" sz="2800" b="1" dirty="0"/>
            </a:br>
            <a:r>
              <a:rPr lang="en-GB" sz="2800" b="1" dirty="0"/>
              <a:t>                                Practice 1</a:t>
            </a:r>
            <a:br>
              <a:rPr lang="en-GB" b="1" dirty="0"/>
            </a:br>
            <a:br>
              <a:rPr lang="en-GB" sz="2800" b="1" dirty="0"/>
            </a:br>
            <a:r>
              <a:rPr lang="en-GB" sz="2800" b="1" dirty="0"/>
              <a:t>Candidate Number:   720027410</a:t>
            </a:r>
            <a:br>
              <a:rPr lang="en-GB" sz="2800" b="1" dirty="0"/>
            </a:br>
            <a:br>
              <a:rPr lang="en-GB" dirty="0"/>
            </a:br>
            <a:endParaRPr dirty="0"/>
          </a:p>
        </p:txBody>
      </p:sp>
    </p:spTree>
    <p:extLst>
      <p:ext uri="{BB962C8B-B14F-4D97-AF65-F5344CB8AC3E}">
        <p14:creationId xmlns:p14="http://schemas.microsoft.com/office/powerpoint/2010/main" val="192315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216241" y="279408"/>
            <a:ext cx="7068300" cy="396300"/>
          </a:xfrm>
          <a:prstGeom prst="rect">
            <a:avLst/>
          </a:prstGeom>
        </p:spPr>
        <p:txBody>
          <a:bodyPr spcFirstLastPara="1" wrap="square" lIns="0" tIns="0" rIns="0" bIns="0" anchor="b" anchorCtr="0">
            <a:noAutofit/>
          </a:bodyPr>
          <a:lstStyle/>
          <a:p>
            <a:r>
              <a:rPr lang="en-GB" dirty="0"/>
              <a:t>Managed services talent program </a:t>
            </a:r>
            <a:endParaRPr lang="en-GB" dirty="0">
              <a:effectLst/>
            </a:endParaRPr>
          </a:p>
        </p:txBody>
      </p:sp>
      <p:pic>
        <p:nvPicPr>
          <p:cNvPr id="11" name="Picture 10" descr="Table&#10;&#10;Description automatically generated with low confidence">
            <a:extLst>
              <a:ext uri="{FF2B5EF4-FFF2-40B4-BE49-F238E27FC236}">
                <a16:creationId xmlns:a16="http://schemas.microsoft.com/office/drawing/2014/main" id="{2049B4D9-305C-3126-0BA1-6D4B2ED6121A}"/>
              </a:ext>
            </a:extLst>
          </p:cNvPr>
          <p:cNvPicPr>
            <a:picLocks noChangeAspect="1"/>
          </p:cNvPicPr>
          <p:nvPr/>
        </p:nvPicPr>
        <p:blipFill>
          <a:blip r:embed="rId5"/>
          <a:stretch>
            <a:fillRect/>
          </a:stretch>
        </p:blipFill>
        <p:spPr>
          <a:xfrm>
            <a:off x="477078" y="894105"/>
            <a:ext cx="7381461" cy="2334123"/>
          </a:xfrm>
          <a:prstGeom prst="rect">
            <a:avLst/>
          </a:prstGeom>
        </p:spPr>
      </p:pic>
      <p:pic>
        <p:nvPicPr>
          <p:cNvPr id="2" name="Audio Recording 24 Jun 2022 at 13:39:37" descr="Audio Recording 24 Jun 2022 at 13:39:37">
            <a:hlinkClick r:id="" action="ppaction://media"/>
            <a:extLst>
              <a:ext uri="{FF2B5EF4-FFF2-40B4-BE49-F238E27FC236}">
                <a16:creationId xmlns:a16="http://schemas.microsoft.com/office/drawing/2014/main" id="{3133FED2-F76E-23DC-E5B3-CB16C97F64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
        <p:nvSpPr>
          <p:cNvPr id="5" name="TextBox 4">
            <a:extLst>
              <a:ext uri="{FF2B5EF4-FFF2-40B4-BE49-F238E27FC236}">
                <a16:creationId xmlns:a16="http://schemas.microsoft.com/office/drawing/2014/main" id="{6D6BCA42-3981-090C-361B-E4CA5924F394}"/>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9"/>
          <p:cNvSpPr txBox="1">
            <a:spLocks noGrp="1"/>
          </p:cNvSpPr>
          <p:nvPr>
            <p:ph type="title"/>
          </p:nvPr>
        </p:nvSpPr>
        <p:spPr>
          <a:xfrm>
            <a:off x="249371" y="332417"/>
            <a:ext cx="7068300" cy="396300"/>
          </a:xfrm>
          <a:prstGeom prst="rect">
            <a:avLst/>
          </a:prstGeom>
        </p:spPr>
        <p:txBody>
          <a:bodyPr spcFirstLastPara="1" wrap="square" lIns="0" tIns="0" rIns="0" bIns="0" anchor="b" anchorCtr="0">
            <a:noAutofit/>
          </a:bodyPr>
          <a:lstStyle/>
          <a:p>
            <a:r>
              <a:rPr lang="en-GB" dirty="0"/>
              <a:t>Hackathon 2022 </a:t>
            </a:r>
            <a:endParaRPr lang="en-GB" dirty="0">
              <a:effectLst/>
            </a:endParaRPr>
          </a:p>
        </p:txBody>
      </p:sp>
      <p:pic>
        <p:nvPicPr>
          <p:cNvPr id="3" name="Picture 2" descr="A collage of people&#10;&#10;Description automatically generated with medium confidence">
            <a:extLst>
              <a:ext uri="{FF2B5EF4-FFF2-40B4-BE49-F238E27FC236}">
                <a16:creationId xmlns:a16="http://schemas.microsoft.com/office/drawing/2014/main" id="{96729985-5767-9622-9634-D54EC5E5361D}"/>
              </a:ext>
            </a:extLst>
          </p:cNvPr>
          <p:cNvPicPr>
            <a:picLocks noChangeAspect="1"/>
          </p:cNvPicPr>
          <p:nvPr/>
        </p:nvPicPr>
        <p:blipFill>
          <a:blip r:embed="rId5"/>
          <a:stretch>
            <a:fillRect/>
          </a:stretch>
        </p:blipFill>
        <p:spPr>
          <a:xfrm>
            <a:off x="1696234" y="728717"/>
            <a:ext cx="4982862" cy="4149970"/>
          </a:xfrm>
          <a:prstGeom prst="rect">
            <a:avLst/>
          </a:prstGeom>
        </p:spPr>
      </p:pic>
      <p:pic>
        <p:nvPicPr>
          <p:cNvPr id="2" name="Audio Recording 24 Jun 2022 at 13:43:34" descr="Audio Recording 24 Jun 2022 at 13:43:34">
            <a:hlinkClick r:id="" action="ppaction://media"/>
            <a:extLst>
              <a:ext uri="{FF2B5EF4-FFF2-40B4-BE49-F238E27FC236}">
                <a16:creationId xmlns:a16="http://schemas.microsoft.com/office/drawing/2014/main" id="{2CE82566-3217-85E2-63EA-F22F1695A0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
        <p:nvSpPr>
          <p:cNvPr id="5" name="TextBox 4">
            <a:extLst>
              <a:ext uri="{FF2B5EF4-FFF2-40B4-BE49-F238E27FC236}">
                <a16:creationId xmlns:a16="http://schemas.microsoft.com/office/drawing/2014/main" id="{69E5826E-2401-40FC-AF93-0717FACC5761}"/>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extLst>
      <p:ext uri="{BB962C8B-B14F-4D97-AF65-F5344CB8AC3E}">
        <p14:creationId xmlns:p14="http://schemas.microsoft.com/office/powerpoint/2010/main" val="287501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34"/>
          <p:cNvPicPr preferRelativeResize="0"/>
          <p:nvPr/>
        </p:nvPicPr>
        <p:blipFill rotWithShape="1">
          <a:blip r:embed="rId7">
            <a:alphaModFix/>
          </a:blip>
          <a:srcRect l="13033" t="15318" r="12788"/>
          <a:stretch/>
        </p:blipFill>
        <p:spPr>
          <a:xfrm>
            <a:off x="6146325" y="0"/>
            <a:ext cx="2997674" cy="5143498"/>
          </a:xfrm>
          <a:prstGeom prst="rect">
            <a:avLst/>
          </a:prstGeom>
          <a:noFill/>
          <a:ln>
            <a:noFill/>
          </a:ln>
        </p:spPr>
      </p:pic>
      <p:sp>
        <p:nvSpPr>
          <p:cNvPr id="324" name="Google Shape;324;p34"/>
          <p:cNvSpPr txBox="1">
            <a:spLocks noGrp="1"/>
          </p:cNvSpPr>
          <p:nvPr>
            <p:ph type="ctrTitle" idx="4294967295"/>
          </p:nvPr>
        </p:nvSpPr>
        <p:spPr>
          <a:xfrm>
            <a:off x="1037875" y="974563"/>
            <a:ext cx="5889600" cy="96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Thanks!</a:t>
            </a:r>
            <a:endParaRPr sz="6800"/>
          </a:p>
        </p:txBody>
      </p:sp>
      <p:pic>
        <p:nvPicPr>
          <p:cNvPr id="2" name="Audio Recording 24 Jun 2022 at 13:43:54" descr="Audio Recording 24 Jun 2022 at 13:43:54">
            <a:hlinkClick r:id="" action="ppaction://media"/>
            <a:extLst>
              <a:ext uri="{FF2B5EF4-FFF2-40B4-BE49-F238E27FC236}">
                <a16:creationId xmlns:a16="http://schemas.microsoft.com/office/drawing/2014/main" id="{DC147C7C-4790-226D-A36D-D7DF4DCE6B4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65600" y="2165350"/>
            <a:ext cx="812800" cy="812800"/>
          </a:xfrm>
          <a:prstGeom prst="rect">
            <a:avLst/>
          </a:prstGeom>
        </p:spPr>
      </p:pic>
      <p:graphicFrame>
        <p:nvGraphicFramePr>
          <p:cNvPr id="330" name="Google Shape;325;p34">
            <a:extLst>
              <a:ext uri="{FF2B5EF4-FFF2-40B4-BE49-F238E27FC236}">
                <a16:creationId xmlns:a16="http://schemas.microsoft.com/office/drawing/2014/main" id="{06ABECBF-8194-93BA-126B-C9D3989C0C31}"/>
              </a:ext>
            </a:extLst>
          </p:cNvPr>
          <p:cNvGraphicFramePr/>
          <p:nvPr>
            <p:extLst>
              <p:ext uri="{D42A27DB-BD31-4B8C-83A1-F6EECF244321}">
                <p14:modId xmlns:p14="http://schemas.microsoft.com/office/powerpoint/2010/main" val="3048445676"/>
              </p:ext>
            </p:extLst>
          </p:nvPr>
        </p:nvGraphicFramePr>
        <p:xfrm>
          <a:off x="1037875" y="1983735"/>
          <a:ext cx="5889600" cy="2185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Audio Recording 24 Jun 2022 at 13:46:19" descr="Audio Recording 24 Jun 2022 at 13:46:19">
            <a:hlinkClick r:id="" action="ppaction://media"/>
            <a:extLst>
              <a:ext uri="{FF2B5EF4-FFF2-40B4-BE49-F238E27FC236}">
                <a16:creationId xmlns:a16="http://schemas.microsoft.com/office/drawing/2014/main" id="{9A64B2D5-5294-D9E2-B98B-7CB460FEB83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165600" y="2165350"/>
            <a:ext cx="812800" cy="812800"/>
          </a:xfrm>
          <a:prstGeom prst="rect">
            <a:avLst/>
          </a:prstGeom>
        </p:spPr>
      </p:pic>
      <p:sp>
        <p:nvSpPr>
          <p:cNvPr id="7" name="TextBox 6">
            <a:extLst>
              <a:ext uri="{FF2B5EF4-FFF2-40B4-BE49-F238E27FC236}">
                <a16:creationId xmlns:a16="http://schemas.microsoft.com/office/drawing/2014/main" id="{3411C43F-ABFF-1E4F-B9B0-129F28899420}"/>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627057" y="735496"/>
            <a:ext cx="7068300" cy="2897954"/>
          </a:xfrm>
          <a:prstGeom prst="rect">
            <a:avLst/>
          </a:prstGeom>
        </p:spPr>
        <p:txBody>
          <a:bodyPr spcFirstLastPara="1" wrap="square" lIns="0" tIns="0" rIns="0" bIns="0" anchor="ctr" anchorCtr="0">
            <a:noAutofit/>
          </a:bodyPr>
          <a:lstStyle/>
          <a:p>
            <a:r>
              <a:rPr lang="en-GB" sz="4800" b="1" dirty="0"/>
              <a:t>Data Science Lab Innovations</a:t>
            </a:r>
            <a:br>
              <a:rPr lang="en-GB" sz="4800" b="1" dirty="0"/>
            </a:br>
            <a:br>
              <a:rPr lang="en-GB" sz="4800" b="1" dirty="0"/>
            </a:br>
            <a:r>
              <a:rPr lang="en-GB" sz="2800" b="1" dirty="0"/>
              <a:t>June 2022  </a:t>
            </a:r>
            <a:br>
              <a:rPr lang="en-GB" dirty="0"/>
            </a:br>
            <a:endParaRPr dirty="0"/>
          </a:p>
        </p:txBody>
      </p:sp>
      <p:pic>
        <p:nvPicPr>
          <p:cNvPr id="2" name="Audio Recording 23 Jun 2022 at 14:21:57" descr="Audio Recording 23 Jun 2022 at 14:21:57">
            <a:hlinkClick r:id="" action="ppaction://media"/>
            <a:extLst>
              <a:ext uri="{FF2B5EF4-FFF2-40B4-BE49-F238E27FC236}">
                <a16:creationId xmlns:a16="http://schemas.microsoft.com/office/drawing/2014/main" id="{837C3A99-5BBD-4018-249B-E9D2A35112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
        <p:nvSpPr>
          <p:cNvPr id="3" name="TextBox 2">
            <a:extLst>
              <a:ext uri="{FF2B5EF4-FFF2-40B4-BE49-F238E27FC236}">
                <a16:creationId xmlns:a16="http://schemas.microsoft.com/office/drawing/2014/main" id="{BE98A3EC-B666-B8AF-48BE-F8B46BDC8E02}"/>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5">
            <a:alphaModFix/>
          </a:blip>
          <a:srcRect l="9597" r="2837"/>
          <a:stretch/>
        </p:blipFill>
        <p:spPr>
          <a:xfrm>
            <a:off x="6146325" y="0"/>
            <a:ext cx="2997674" cy="5143499"/>
          </a:xfrm>
          <a:prstGeom prst="rect">
            <a:avLst/>
          </a:prstGeom>
          <a:noFill/>
          <a:ln>
            <a:noFill/>
          </a:ln>
        </p:spPr>
      </p:pic>
      <p:sp>
        <p:nvSpPr>
          <p:cNvPr id="72" name="Google Shape;72;p14"/>
          <p:cNvSpPr txBox="1">
            <a:spLocks noGrp="1"/>
          </p:cNvSpPr>
          <p:nvPr>
            <p:ph type="ctrTitle" idx="4294967295"/>
          </p:nvPr>
        </p:nvSpPr>
        <p:spPr>
          <a:xfrm>
            <a:off x="1037875" y="974563"/>
            <a:ext cx="5889600" cy="96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Hello!</a:t>
            </a:r>
            <a:endParaRPr sz="6800"/>
          </a:p>
        </p:txBody>
      </p:sp>
      <p:sp>
        <p:nvSpPr>
          <p:cNvPr id="73" name="Google Shape;73;p14"/>
          <p:cNvSpPr txBox="1">
            <a:spLocks noGrp="1"/>
          </p:cNvSpPr>
          <p:nvPr>
            <p:ph type="subTitle" idx="4294967295"/>
          </p:nvPr>
        </p:nvSpPr>
        <p:spPr>
          <a:xfrm>
            <a:off x="176483" y="1983737"/>
            <a:ext cx="5889600" cy="2185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dirty="0">
                <a:solidFill>
                  <a:schemeClr val="accent2"/>
                </a:solidFill>
                <a:latin typeface="Inter-Regular"/>
                <a:ea typeface="Inter-Regular"/>
                <a:cs typeface="Inter-Regular"/>
                <a:sym typeface="Inter-Regular"/>
              </a:rPr>
              <a:t>I am a Data Engineer </a:t>
            </a:r>
            <a:br>
              <a:rPr lang="en" sz="3600" dirty="0">
                <a:solidFill>
                  <a:schemeClr val="accent2"/>
                </a:solidFill>
                <a:latin typeface="Inter-Regular"/>
                <a:ea typeface="Inter-Regular"/>
                <a:cs typeface="Inter-Regular"/>
                <a:sym typeface="Inter-Regular"/>
              </a:rPr>
            </a:br>
            <a:r>
              <a:rPr lang="en" dirty="0"/>
              <a:t>You can find me at sj565@exeter.ac.uk</a:t>
            </a:r>
            <a:endParaRPr sz="3600" b="1" dirty="0"/>
          </a:p>
        </p:txBody>
      </p:sp>
      <p:pic>
        <p:nvPicPr>
          <p:cNvPr id="2" name="Audio Recording 23 Jun 2022 at 14:30:33" descr="Audio Recording 23 Jun 2022 at 14:30:33">
            <a:hlinkClick r:id="" action="ppaction://media"/>
            <a:extLst>
              <a:ext uri="{FF2B5EF4-FFF2-40B4-BE49-F238E27FC236}">
                <a16:creationId xmlns:a16="http://schemas.microsoft.com/office/drawing/2014/main" id="{B072240B-3095-8846-C8E1-5BACEE763D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
        <p:nvSpPr>
          <p:cNvPr id="6" name="TextBox 5">
            <a:extLst>
              <a:ext uri="{FF2B5EF4-FFF2-40B4-BE49-F238E27FC236}">
                <a16:creationId xmlns:a16="http://schemas.microsoft.com/office/drawing/2014/main" id="{A0C02CB5-EB04-FFC9-1F3C-DD0BA1A7DA6B}"/>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1037875" y="2066800"/>
            <a:ext cx="7068300" cy="61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1.Who Am I ?</a:t>
            </a:r>
            <a:endParaRPr dirty="0"/>
          </a:p>
        </p:txBody>
      </p:sp>
      <p:sp>
        <p:nvSpPr>
          <p:cNvPr id="3" name="TextBox 2">
            <a:extLst>
              <a:ext uri="{FF2B5EF4-FFF2-40B4-BE49-F238E27FC236}">
                <a16:creationId xmlns:a16="http://schemas.microsoft.com/office/drawing/2014/main" id="{D2796657-4541-8627-A3CC-159B89C1B27A}"/>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body" idx="1"/>
          </p:nvPr>
        </p:nvSpPr>
        <p:spPr>
          <a:xfrm>
            <a:off x="1037875" y="1323600"/>
            <a:ext cx="5654700" cy="2970900"/>
          </a:xfrm>
          <a:prstGeom prst="rect">
            <a:avLst/>
          </a:prstGeom>
        </p:spPr>
        <p:txBody>
          <a:bodyPr spcFirstLastPara="1" wrap="square" lIns="0" tIns="0" rIns="0" bIns="0" anchor="t" anchorCtr="0">
            <a:noAutofit/>
          </a:bodyPr>
          <a:lstStyle/>
          <a:p>
            <a:pPr marL="0" lvl="0" indent="0">
              <a:buNone/>
            </a:pPr>
            <a:r>
              <a:rPr lang="en" sz="2400" dirty="0"/>
              <a:t>I’m a Data Engineer and my roles and responsibilities are </a:t>
            </a:r>
            <a:r>
              <a:rPr lang="en-GB" sz="2400" dirty="0"/>
              <a:t> finding trends in data sets and developing algorithms to help make raw data more useful to the enterprise.</a:t>
            </a:r>
            <a:endParaRPr sz="2400" dirty="0"/>
          </a:p>
        </p:txBody>
      </p:sp>
      <p:pic>
        <p:nvPicPr>
          <p:cNvPr id="3" name="Audio Recording 23 Jun 2022 at 14:36:57" descr="Audio Recording 23 Jun 2022 at 14:36:57">
            <a:hlinkClick r:id="" action="ppaction://media"/>
            <a:extLst>
              <a:ext uri="{FF2B5EF4-FFF2-40B4-BE49-F238E27FC236}">
                <a16:creationId xmlns:a16="http://schemas.microsoft.com/office/drawing/2014/main" id="{0DE51019-0854-E0F0-49D4-D9ECE5DD96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
        <p:nvSpPr>
          <p:cNvPr id="4" name="TextBox 3">
            <a:extLst>
              <a:ext uri="{FF2B5EF4-FFF2-40B4-BE49-F238E27FC236}">
                <a16:creationId xmlns:a16="http://schemas.microsoft.com/office/drawing/2014/main" id="{B5300382-FFB8-AADC-1CE3-279ECBC8EB2D}"/>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ctrTitle" idx="4294967295"/>
          </p:nvPr>
        </p:nvSpPr>
        <p:spPr>
          <a:xfrm>
            <a:off x="197635" y="213545"/>
            <a:ext cx="7265042" cy="7725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solidFill>
                  <a:schemeClr val="lt1"/>
                </a:solidFill>
              </a:rPr>
              <a:t>Organization Chart</a:t>
            </a:r>
            <a:endParaRPr sz="4800" dirty="0">
              <a:solidFill>
                <a:schemeClr val="lt1"/>
              </a:solidFill>
            </a:endParaRPr>
          </a:p>
        </p:txBody>
      </p:sp>
      <p:sp>
        <p:nvSpPr>
          <p:cNvPr id="100" name="Google Shape;100;p18"/>
          <p:cNvSpPr/>
          <p:nvPr/>
        </p:nvSpPr>
        <p:spPr>
          <a:xfrm>
            <a:off x="7377418" y="3486944"/>
            <a:ext cx="323741" cy="3091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nvGrpSpPr>
          <p:cNvPr id="101" name="Google Shape;101;p18"/>
          <p:cNvGrpSpPr/>
          <p:nvPr/>
        </p:nvGrpSpPr>
        <p:grpSpPr>
          <a:xfrm>
            <a:off x="6975558" y="1751133"/>
            <a:ext cx="1387013" cy="1387384"/>
            <a:chOff x="6654650" y="3665275"/>
            <a:chExt cx="409100" cy="409125"/>
          </a:xfrm>
        </p:grpSpPr>
        <p:sp>
          <p:nvSpPr>
            <p:cNvPr id="102" name="Google Shape;102;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3" name="Google Shape;103;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grpSp>
        <p:nvGrpSpPr>
          <p:cNvPr id="104" name="Google Shape;104;p18"/>
          <p:cNvGrpSpPr/>
          <p:nvPr/>
        </p:nvGrpSpPr>
        <p:grpSpPr>
          <a:xfrm rot="1056976">
            <a:off x="5638910" y="2841838"/>
            <a:ext cx="916363" cy="916472"/>
            <a:chOff x="570875" y="4322250"/>
            <a:chExt cx="443300" cy="443325"/>
          </a:xfrm>
        </p:grpSpPr>
        <p:sp>
          <p:nvSpPr>
            <p:cNvPr id="105" name="Google Shape;105;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6" name="Google Shape;106;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7" name="Google Shape;107;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8" name="Google Shape;108;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
        <p:nvSpPr>
          <p:cNvPr id="109" name="Google Shape;109;p18"/>
          <p:cNvSpPr/>
          <p:nvPr/>
        </p:nvSpPr>
        <p:spPr>
          <a:xfrm rot="2466773">
            <a:off x="5741699" y="2019882"/>
            <a:ext cx="449798" cy="42948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10" name="Google Shape;110;p18"/>
          <p:cNvSpPr/>
          <p:nvPr/>
        </p:nvSpPr>
        <p:spPr>
          <a:xfrm rot="-1609367">
            <a:off x="6399536" y="2290128"/>
            <a:ext cx="323700" cy="30907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11" name="Google Shape;111;p18"/>
          <p:cNvSpPr/>
          <p:nvPr/>
        </p:nvSpPr>
        <p:spPr>
          <a:xfrm rot="2926420">
            <a:off x="8362263" y="2534988"/>
            <a:ext cx="242429" cy="23147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12" name="Google Shape;112;p18"/>
          <p:cNvSpPr/>
          <p:nvPr/>
        </p:nvSpPr>
        <p:spPr>
          <a:xfrm rot="-1609361">
            <a:off x="7353476" y="984336"/>
            <a:ext cx="218402" cy="20853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4" name="Picture 3" descr="Diagram&#10;&#10;Description automatically generated">
            <a:extLst>
              <a:ext uri="{FF2B5EF4-FFF2-40B4-BE49-F238E27FC236}">
                <a16:creationId xmlns:a16="http://schemas.microsoft.com/office/drawing/2014/main" id="{8E097AD1-EC84-5E17-5907-B330DC93B676}"/>
              </a:ext>
            </a:extLst>
          </p:cNvPr>
          <p:cNvPicPr>
            <a:picLocks noChangeAspect="1"/>
          </p:cNvPicPr>
          <p:nvPr/>
        </p:nvPicPr>
        <p:blipFill>
          <a:blip r:embed="rId5"/>
          <a:stretch>
            <a:fillRect/>
          </a:stretch>
        </p:blipFill>
        <p:spPr>
          <a:xfrm>
            <a:off x="197635" y="1122491"/>
            <a:ext cx="5692318" cy="3019470"/>
          </a:xfrm>
          <a:prstGeom prst="rect">
            <a:avLst/>
          </a:prstGeom>
        </p:spPr>
      </p:pic>
      <p:pic>
        <p:nvPicPr>
          <p:cNvPr id="5" name="Audio Recording 23 Jun 2022 at 14:45:23" descr="Audio Recording 23 Jun 2022 at 14:45:23">
            <a:hlinkClick r:id="" action="ppaction://media"/>
            <a:extLst>
              <a:ext uri="{FF2B5EF4-FFF2-40B4-BE49-F238E27FC236}">
                <a16:creationId xmlns:a16="http://schemas.microsoft.com/office/drawing/2014/main" id="{599F7831-B283-F694-92E7-2A2E2D302D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
        <p:nvSpPr>
          <p:cNvPr id="18" name="TextBox 17">
            <a:extLst>
              <a:ext uri="{FF2B5EF4-FFF2-40B4-BE49-F238E27FC236}">
                <a16:creationId xmlns:a16="http://schemas.microsoft.com/office/drawing/2014/main" id="{01C22373-CA9C-3D8B-636A-6AAF905DD0AD}"/>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9"/>
          <p:cNvSpPr txBox="1">
            <a:spLocks noGrp="1"/>
          </p:cNvSpPr>
          <p:nvPr>
            <p:ph type="title"/>
          </p:nvPr>
        </p:nvSpPr>
        <p:spPr>
          <a:xfrm>
            <a:off x="249371" y="332417"/>
            <a:ext cx="7068300" cy="396300"/>
          </a:xfrm>
          <a:prstGeom prst="rect">
            <a:avLst/>
          </a:prstGeom>
        </p:spPr>
        <p:txBody>
          <a:bodyPr spcFirstLastPara="1" wrap="square" lIns="0" tIns="0" rIns="0" bIns="0" anchor="b" anchorCtr="0">
            <a:noAutofit/>
          </a:bodyPr>
          <a:lstStyle/>
          <a:p>
            <a:r>
              <a:rPr lang="en-GB" dirty="0">
                <a:effectLst/>
              </a:rPr>
              <a:t>Data Community Program</a:t>
            </a:r>
          </a:p>
        </p:txBody>
      </p:sp>
      <p:pic>
        <p:nvPicPr>
          <p:cNvPr id="12" name="Picture 11" descr="Graphical user interface, Teams&#10;&#10;Description automatically generated">
            <a:extLst>
              <a:ext uri="{FF2B5EF4-FFF2-40B4-BE49-F238E27FC236}">
                <a16:creationId xmlns:a16="http://schemas.microsoft.com/office/drawing/2014/main" id="{8A480BFE-6EBD-5F5B-EB93-CA07F37D523B}"/>
              </a:ext>
            </a:extLst>
          </p:cNvPr>
          <p:cNvPicPr>
            <a:picLocks noChangeAspect="1"/>
          </p:cNvPicPr>
          <p:nvPr/>
        </p:nvPicPr>
        <p:blipFill>
          <a:blip r:embed="rId5"/>
          <a:stretch>
            <a:fillRect/>
          </a:stretch>
        </p:blipFill>
        <p:spPr>
          <a:xfrm>
            <a:off x="589722" y="884931"/>
            <a:ext cx="8054201" cy="3130478"/>
          </a:xfrm>
          <a:prstGeom prst="rect">
            <a:avLst/>
          </a:prstGeom>
        </p:spPr>
      </p:pic>
      <p:pic>
        <p:nvPicPr>
          <p:cNvPr id="2" name="Audio Recording 23 Jun 2022 at 14:54:47" descr="Audio Recording 23 Jun 2022 at 14:54:47">
            <a:hlinkClick r:id="" action="ppaction://media"/>
            <a:extLst>
              <a:ext uri="{FF2B5EF4-FFF2-40B4-BE49-F238E27FC236}">
                <a16:creationId xmlns:a16="http://schemas.microsoft.com/office/drawing/2014/main" id="{06B68319-FCA0-4EB9-AD53-8EFEAF72F5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
        <p:nvSpPr>
          <p:cNvPr id="5" name="TextBox 4">
            <a:extLst>
              <a:ext uri="{FF2B5EF4-FFF2-40B4-BE49-F238E27FC236}">
                <a16:creationId xmlns:a16="http://schemas.microsoft.com/office/drawing/2014/main" id="{FEE1225F-BDBA-D91A-6BA8-4F315EAC36D5}"/>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216241" y="279408"/>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Tools Workstream</a:t>
            </a:r>
            <a:endParaRPr dirty="0"/>
          </a:p>
        </p:txBody>
      </p:sp>
      <p:pic>
        <p:nvPicPr>
          <p:cNvPr id="9" name="Picture 8" descr="Graphical user interface, application&#10;&#10;Description automatically generated">
            <a:extLst>
              <a:ext uri="{FF2B5EF4-FFF2-40B4-BE49-F238E27FC236}">
                <a16:creationId xmlns:a16="http://schemas.microsoft.com/office/drawing/2014/main" id="{E3FEC7D0-89EE-E601-F9D0-ADA4EABADEFA}"/>
              </a:ext>
            </a:extLst>
          </p:cNvPr>
          <p:cNvPicPr>
            <a:picLocks noChangeAspect="1"/>
          </p:cNvPicPr>
          <p:nvPr/>
        </p:nvPicPr>
        <p:blipFill>
          <a:blip r:embed="rId5"/>
          <a:stretch>
            <a:fillRect/>
          </a:stretch>
        </p:blipFill>
        <p:spPr>
          <a:xfrm>
            <a:off x="609600" y="643406"/>
            <a:ext cx="7201637" cy="2835290"/>
          </a:xfrm>
          <a:prstGeom prst="rect">
            <a:avLst/>
          </a:prstGeom>
        </p:spPr>
      </p:pic>
      <p:pic>
        <p:nvPicPr>
          <p:cNvPr id="2" name="Audio Recording 23 Jun 2022 at 15:17:07" descr="Audio Recording 23 Jun 2022 at 15:17:07">
            <a:hlinkClick r:id="" action="ppaction://media"/>
            <a:extLst>
              <a:ext uri="{FF2B5EF4-FFF2-40B4-BE49-F238E27FC236}">
                <a16:creationId xmlns:a16="http://schemas.microsoft.com/office/drawing/2014/main" id="{51AAB517-1D5A-E8B6-AE00-4C392DA72E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
        <p:nvSpPr>
          <p:cNvPr id="5" name="TextBox 4">
            <a:extLst>
              <a:ext uri="{FF2B5EF4-FFF2-40B4-BE49-F238E27FC236}">
                <a16:creationId xmlns:a16="http://schemas.microsoft.com/office/drawing/2014/main" id="{35398DCB-A36A-C930-D6E1-F38EF11636E7}"/>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extLst>
      <p:ext uri="{BB962C8B-B14F-4D97-AF65-F5344CB8AC3E}">
        <p14:creationId xmlns:p14="http://schemas.microsoft.com/office/powerpoint/2010/main" val="105144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216241" y="279408"/>
            <a:ext cx="7068300" cy="396300"/>
          </a:xfrm>
          <a:prstGeom prst="rect">
            <a:avLst/>
          </a:prstGeom>
        </p:spPr>
        <p:txBody>
          <a:bodyPr spcFirstLastPara="1" wrap="square" lIns="0" tIns="0" rIns="0" bIns="0" anchor="b" anchorCtr="0">
            <a:noAutofit/>
          </a:bodyPr>
          <a:lstStyle/>
          <a:p>
            <a:r>
              <a:rPr lang="en-GB" b="1" dirty="0"/>
              <a:t>Data Compliance </a:t>
            </a:r>
            <a:r>
              <a:rPr lang="en-GB" b="1" dirty="0" err="1"/>
              <a:t>Center</a:t>
            </a:r>
            <a:r>
              <a:rPr lang="en-GB" b="1" dirty="0"/>
              <a:t> </a:t>
            </a:r>
            <a:endParaRPr lang="en-GB" dirty="0">
              <a:effectLst/>
            </a:endParaRPr>
          </a:p>
        </p:txBody>
      </p:sp>
      <p:pic>
        <p:nvPicPr>
          <p:cNvPr id="3" name="Picture 2" descr="Graphical user interface, application&#10;&#10;Description automatically generated">
            <a:extLst>
              <a:ext uri="{FF2B5EF4-FFF2-40B4-BE49-F238E27FC236}">
                <a16:creationId xmlns:a16="http://schemas.microsoft.com/office/drawing/2014/main" id="{FA7DE64E-D0FF-01EE-6D61-F47A1598C395}"/>
              </a:ext>
            </a:extLst>
          </p:cNvPr>
          <p:cNvPicPr>
            <a:picLocks noChangeAspect="1"/>
          </p:cNvPicPr>
          <p:nvPr/>
        </p:nvPicPr>
        <p:blipFill>
          <a:blip r:embed="rId5"/>
          <a:stretch>
            <a:fillRect/>
          </a:stretch>
        </p:blipFill>
        <p:spPr>
          <a:xfrm>
            <a:off x="450574" y="1286511"/>
            <a:ext cx="7348104" cy="1756800"/>
          </a:xfrm>
          <a:prstGeom prst="rect">
            <a:avLst/>
          </a:prstGeom>
        </p:spPr>
      </p:pic>
      <p:pic>
        <p:nvPicPr>
          <p:cNvPr id="2" name="Audio Recording 24 Jun 2022 at 13:28:14" descr="Audio Recording 24 Jun 2022 at 13:28:14">
            <a:hlinkClick r:id="" action="ppaction://media"/>
            <a:extLst>
              <a:ext uri="{FF2B5EF4-FFF2-40B4-BE49-F238E27FC236}">
                <a16:creationId xmlns:a16="http://schemas.microsoft.com/office/drawing/2014/main" id="{BF90F728-61FE-EC85-1690-7E78E69B7E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
        <p:nvSpPr>
          <p:cNvPr id="5" name="TextBox 4">
            <a:extLst>
              <a:ext uri="{FF2B5EF4-FFF2-40B4-BE49-F238E27FC236}">
                <a16:creationId xmlns:a16="http://schemas.microsoft.com/office/drawing/2014/main" id="{1B34299B-7600-77A7-197C-74F30435C459}"/>
              </a:ext>
            </a:extLst>
          </p:cNvPr>
          <p:cNvSpPr txBox="1"/>
          <p:nvPr/>
        </p:nvSpPr>
        <p:spPr>
          <a:xfrm>
            <a:off x="8532267" y="4943959"/>
            <a:ext cx="766718" cy="199541"/>
          </a:xfrm>
          <a:prstGeom prst="rect">
            <a:avLst/>
          </a:prstGeom>
          <a:noFill/>
        </p:spPr>
        <p:txBody>
          <a:bodyPr wrap="square" rtlCol="0">
            <a:spAutoFit/>
          </a:bodyPr>
          <a:lstStyle/>
          <a:p>
            <a:r>
              <a:rPr lang="en-US" sz="700" dirty="0">
                <a:solidFill>
                  <a:schemeClr val="bg1"/>
                </a:solidFill>
              </a:rPr>
              <a:t>720027410</a:t>
            </a:r>
          </a:p>
        </p:txBody>
      </p:sp>
    </p:spTree>
    <p:extLst>
      <p:ext uri="{BB962C8B-B14F-4D97-AF65-F5344CB8AC3E}">
        <p14:creationId xmlns:p14="http://schemas.microsoft.com/office/powerpoint/2010/main" val="14059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2298</Words>
  <Application>Microsoft Macintosh PowerPoint</Application>
  <PresentationFormat>On-screen Show (16:9)</PresentationFormat>
  <Paragraphs>107</Paragraphs>
  <Slides>12</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Inter-Regular</vt:lpstr>
      <vt:lpstr>Calibri</vt:lpstr>
      <vt:lpstr>Arial</vt:lpstr>
      <vt:lpstr>Poppins</vt:lpstr>
      <vt:lpstr>Joan template</vt:lpstr>
      <vt:lpstr>  Module Code : 420  Module Name: Data Science Professional                                   Practice 1  Candidate Number:   720027410  </vt:lpstr>
      <vt:lpstr>Data Science Lab Innovations  June 2022   </vt:lpstr>
      <vt:lpstr>Hello!</vt:lpstr>
      <vt:lpstr>1.Who Am I ?</vt:lpstr>
      <vt:lpstr>PowerPoint Presentation</vt:lpstr>
      <vt:lpstr>Organization Chart</vt:lpstr>
      <vt:lpstr>Data Community Program</vt:lpstr>
      <vt:lpstr>Tools Workstream</vt:lpstr>
      <vt:lpstr>Data Compliance Center </vt:lpstr>
      <vt:lpstr>Managed services talent program </vt:lpstr>
      <vt:lpstr>Hackathon 2022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FQ1 22 Quarterly Business Review  </dc:title>
  <cp:lastModifiedBy>SYED, JAVEDHUSSAIN</cp:lastModifiedBy>
  <cp:revision>66</cp:revision>
  <dcterms:modified xsi:type="dcterms:W3CDTF">2022-06-30T11:23:23Z</dcterms:modified>
</cp:coreProperties>
</file>